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256" r:id="rId2"/>
    <p:sldId id="257" r:id="rId3"/>
    <p:sldId id="519" r:id="rId4"/>
    <p:sldId id="259" r:id="rId5"/>
    <p:sldId id="261" r:id="rId6"/>
    <p:sldId id="269" r:id="rId7"/>
    <p:sldId id="270" r:id="rId8"/>
    <p:sldId id="271" r:id="rId9"/>
    <p:sldId id="285" r:id="rId10"/>
    <p:sldId id="386" r:id="rId11"/>
    <p:sldId id="290" r:id="rId12"/>
    <p:sldId id="385" r:id="rId13"/>
    <p:sldId id="288" r:id="rId14"/>
    <p:sldId id="448" r:id="rId15"/>
    <p:sldId id="388" r:id="rId16"/>
    <p:sldId id="389" r:id="rId17"/>
    <p:sldId id="392" r:id="rId18"/>
    <p:sldId id="391" r:id="rId19"/>
    <p:sldId id="266" r:id="rId20"/>
    <p:sldId id="287" r:id="rId21"/>
    <p:sldId id="289" r:id="rId22"/>
    <p:sldId id="292" r:id="rId23"/>
    <p:sldId id="291" r:id="rId24"/>
    <p:sldId id="293" r:id="rId25"/>
    <p:sldId id="267" r:id="rId26"/>
    <p:sldId id="299" r:id="rId27"/>
    <p:sldId id="411" r:id="rId28"/>
    <p:sldId id="298" r:id="rId29"/>
    <p:sldId id="301" r:id="rId30"/>
    <p:sldId id="296" r:id="rId31"/>
    <p:sldId id="447" r:id="rId32"/>
    <p:sldId id="300" r:id="rId33"/>
    <p:sldId id="307" r:id="rId34"/>
    <p:sldId id="272" r:id="rId35"/>
    <p:sldId id="303" r:id="rId36"/>
    <p:sldId id="305" r:id="rId37"/>
    <p:sldId id="304" r:id="rId38"/>
    <p:sldId id="306" r:id="rId39"/>
    <p:sldId id="308" r:id="rId40"/>
    <p:sldId id="275" r:id="rId41"/>
    <p:sldId id="276" r:id="rId42"/>
    <p:sldId id="309" r:id="rId43"/>
    <p:sldId id="284" r:id="rId44"/>
    <p:sldId id="277" r:id="rId45"/>
    <p:sldId id="313" r:id="rId46"/>
    <p:sldId id="314" r:id="rId47"/>
    <p:sldId id="412" r:id="rId48"/>
    <p:sldId id="507" r:id="rId49"/>
    <p:sldId id="316" r:id="rId50"/>
    <p:sldId id="323" r:id="rId51"/>
    <p:sldId id="320" r:id="rId52"/>
    <p:sldId id="281" r:id="rId53"/>
    <p:sldId id="310" r:id="rId54"/>
    <p:sldId id="395" r:id="rId55"/>
    <p:sldId id="465" r:id="rId56"/>
    <p:sldId id="335" r:id="rId57"/>
    <p:sldId id="328" r:id="rId58"/>
    <p:sldId id="317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468" r:id="rId67"/>
    <p:sldId id="469" r:id="rId68"/>
    <p:sldId id="382" r:id="rId69"/>
    <p:sldId id="344" r:id="rId70"/>
    <p:sldId id="347" r:id="rId71"/>
    <p:sldId id="348" r:id="rId72"/>
    <p:sldId id="349" r:id="rId73"/>
    <p:sldId id="350" r:id="rId74"/>
    <p:sldId id="351" r:id="rId75"/>
    <p:sldId id="352" r:id="rId76"/>
    <p:sldId id="408" r:id="rId77"/>
    <p:sldId id="353" r:id="rId78"/>
    <p:sldId id="406" r:id="rId79"/>
    <p:sldId id="362" r:id="rId80"/>
    <p:sldId id="363" r:id="rId81"/>
    <p:sldId id="364" r:id="rId82"/>
    <p:sldId id="367" r:id="rId83"/>
    <p:sldId id="365" r:id="rId84"/>
    <p:sldId id="396" r:id="rId85"/>
    <p:sldId id="397" r:id="rId86"/>
    <p:sldId id="369" r:id="rId87"/>
    <p:sldId id="370" r:id="rId88"/>
    <p:sldId id="371" r:id="rId89"/>
    <p:sldId id="372" r:id="rId90"/>
    <p:sldId id="511" r:id="rId91"/>
    <p:sldId id="374" r:id="rId92"/>
    <p:sldId id="377" r:id="rId93"/>
    <p:sldId id="375" r:id="rId94"/>
    <p:sldId id="393" r:id="rId95"/>
    <p:sldId id="467" r:id="rId96"/>
    <p:sldId id="477" r:id="rId97"/>
    <p:sldId id="478" r:id="rId98"/>
    <p:sldId id="355" r:id="rId99"/>
    <p:sldId id="357" r:id="rId100"/>
    <p:sldId id="358" r:id="rId101"/>
    <p:sldId id="488" r:id="rId102"/>
    <p:sldId id="356" r:id="rId103"/>
    <p:sldId id="427" r:id="rId104"/>
    <p:sldId id="405" r:id="rId105"/>
    <p:sldId id="450" r:id="rId106"/>
    <p:sldId id="482" r:id="rId107"/>
    <p:sldId id="480" r:id="rId108"/>
    <p:sldId id="453" r:id="rId109"/>
    <p:sldId id="445" r:id="rId110"/>
    <p:sldId id="454" r:id="rId111"/>
    <p:sldId id="487" r:id="rId112"/>
    <p:sldId id="505" r:id="rId113"/>
    <p:sldId id="503" r:id="rId114"/>
    <p:sldId id="455" r:id="rId115"/>
    <p:sldId id="456" r:id="rId116"/>
    <p:sldId id="449" r:id="rId117"/>
    <p:sldId id="422" r:id="rId118"/>
    <p:sldId id="423" r:id="rId119"/>
    <p:sldId id="424" r:id="rId120"/>
    <p:sldId id="435" r:id="rId121"/>
    <p:sldId id="425" r:id="rId122"/>
    <p:sldId id="444" r:id="rId123"/>
    <p:sldId id="426" r:id="rId124"/>
    <p:sldId id="464" r:id="rId125"/>
    <p:sldId id="434" r:id="rId126"/>
    <p:sldId id="462" r:id="rId127"/>
    <p:sldId id="432" r:id="rId128"/>
    <p:sldId id="433" r:id="rId129"/>
    <p:sldId id="496" r:id="rId130"/>
    <p:sldId id="501" r:id="rId131"/>
    <p:sldId id="497" r:id="rId132"/>
    <p:sldId id="498" r:id="rId133"/>
    <p:sldId id="508" r:id="rId134"/>
    <p:sldId id="500" r:id="rId135"/>
    <p:sldId id="489" r:id="rId136"/>
    <p:sldId id="441" r:id="rId137"/>
    <p:sldId id="490" r:id="rId138"/>
    <p:sldId id="506" r:id="rId139"/>
    <p:sldId id="394" r:id="rId140"/>
    <p:sldId id="398" r:id="rId141"/>
    <p:sldId id="399" r:id="rId142"/>
    <p:sldId id="400" r:id="rId143"/>
    <p:sldId id="401" r:id="rId144"/>
    <p:sldId id="402" r:id="rId145"/>
    <p:sldId id="479" r:id="rId146"/>
    <p:sldId id="509" r:id="rId147"/>
    <p:sldId id="516" r:id="rId148"/>
    <p:sldId id="517" r:id="rId149"/>
    <p:sldId id="512" r:id="rId150"/>
    <p:sldId id="513" r:id="rId151"/>
    <p:sldId id="515" r:id="rId152"/>
    <p:sldId id="510" r:id="rId153"/>
    <p:sldId id="470" r:id="rId154"/>
    <p:sldId id="475" r:id="rId155"/>
    <p:sldId id="471" r:id="rId156"/>
    <p:sldId id="472" r:id="rId157"/>
    <p:sldId id="473" r:id="rId158"/>
    <p:sldId id="474" r:id="rId159"/>
    <p:sldId id="380" r:id="rId160"/>
    <p:sldId id="518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A5190"/>
    <a:srgbClr val="CCCCFF"/>
    <a:srgbClr val="BA7DC8"/>
    <a:srgbClr val="3B8C4D"/>
    <a:srgbClr val="BD88C4"/>
    <a:srgbClr val="78B081"/>
    <a:srgbClr val="DE8352"/>
    <a:srgbClr val="1894F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770" autoAdjust="0"/>
  </p:normalViewPr>
  <p:slideViewPr>
    <p:cSldViewPr snapToGrid="0">
      <p:cViewPr varScale="1">
        <p:scale>
          <a:sx n="94" d="100"/>
          <a:sy n="94" d="100"/>
        </p:scale>
        <p:origin x="11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B4DA04-1985-947D-B08A-2808BD4EF3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07253-6E15-4757-1E25-529C1B6720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52DD2-1B83-4B5A-9FCF-7BBEABD2F358}" type="datetimeFigureOut">
              <a:rPr lang="en-MY" smtClean="0"/>
              <a:t>24/4/2025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A440F-43A7-47D6-F51E-F41B768756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20EF7-8FF1-5440-EB99-0E02677484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781E-998E-4584-A7EE-8AF63825A63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7070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3C72C-B3BE-48D6-B517-4EAB87A22A02}" type="datetimeFigureOut">
              <a:rPr lang="en-MY" smtClean="0"/>
              <a:t>24/4/2025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4EFA-E1FF-44CE-8EB3-A3B196EE59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898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MY" sz="1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02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1128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0655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Synthetic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7817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CVaR captures the expected loss in the worst α-fraction of the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65352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Law of diminishing return</a:t>
            </a:r>
          </a:p>
          <a:p>
            <a:r>
              <a:rPr lang="en-MY" dirty="0"/>
              <a:t>Explain example in real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654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1926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A853B-7628-D107-76E0-D441BA5D9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7CA56-DF49-71EA-544E-6FA24336A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56B42-00D6-3293-2A3F-14187294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BF0F8-4872-0C46-F52C-DC25040B1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48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2805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50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518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equivalent but means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51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895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54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768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framework used in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5017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55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0266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1 steps for simplicity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57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919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square and pentagon more clearly (dynamic)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62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1797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71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64948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95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029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0CFE-484C-2C26-A939-5AF86004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5C7D5-B257-466A-D720-0D4839A1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3E138-E093-5B94-188A-BEB35829E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C57F-A3AD-B17D-15FD-1F18B5283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96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218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Model based compute empirical estimate of the underlying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107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770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or illustration to show stochastic approximation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72751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CD7AB-1681-5DE5-4A7E-C4F683D2B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B89B3-71C2-14EC-68C2-0E8217709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259E1-9393-CD5A-1EC9-00F5D137C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or illustration to show stochastic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2EA13-E3ED-6EE5-469D-6DFA95A4F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0381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A840-368D-9AE2-1583-1C61FBD3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85767-84D3-E834-B4DA-B1E0F9AA2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3B265-6748-9832-E20B-8EF76D634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5AD6-2B71-D729-B7B4-8647F1C32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259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strong wind from random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9573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0429-12A9-C9F0-D2ED-2D1EB155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60662-DE2E-A790-DBA8-1DE4B1971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054E4-9E55-6177-D836-2B5D07796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0B268-8020-1711-F598-29FEDDE02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78334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89BBE-F23F-969D-6462-D5CE381A7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50C50-1933-5696-AF08-C9ABC9501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322EA-C7FD-7470-2CAB-CBD446C3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A056C-8A2A-BD15-573B-02E3FE327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444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144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2009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5B6B-B11B-914D-B6A9-DF071432B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6B4B3-2EAC-6F59-4F3F-B98C6140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B9A0A-97FC-0315-0105-37F5C22AA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A5D95-6666-9BFC-B1AD-BE6B1452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145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3960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AEEF-AC87-EA37-BF00-B39AC16C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68F37-D766-FD78-0FA9-111E46DA3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03668-0F33-7B8F-2928-40504A37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framework used in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96096-9B1A-64DF-1B3E-1CE36300F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6943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0DC8E-9814-3016-3F9E-FC809C404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45A36-D4C1-939E-20D2-CC55C3056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C0A5-0A6A-D566-4C96-837839F5E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framework used in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30B7-E164-5301-1031-252BEDE8D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148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4588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86E8-5094-585F-B8E5-59045DEAF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1EF77-C6EF-DA74-B55F-3E6652A63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A3680-300B-C456-A3FE-1B6EA4BF4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framework used in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A2CCD-6B7B-AAAE-98F9-B8BA61364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151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309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Tilde represent Random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24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457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658-F0E7-1AC2-ECED-F475CBB4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0F61A-4630-EF24-71A0-822AE1F82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D712F-14DA-F029-1D77-4C79EE8A1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3629C-9B29-7EAB-8E29-64B24E994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917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349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6513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14EFA-E1FF-44CE-8EB3-A3B196EE59D9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546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64F4-943B-A4A7-12BA-7DAEE6E4D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594"/>
            <a:ext cx="9144000" cy="1376314"/>
          </a:xfrm>
        </p:spPr>
        <p:txBody>
          <a:bodyPr anchor="ctr">
            <a:noAutofit/>
          </a:bodyPr>
          <a:lstStyle>
            <a:lvl1pPr algn="ctr"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DF254-3EC2-99E6-E39C-7697EE438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916" y="3214539"/>
            <a:ext cx="11239894" cy="25829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Y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7D1E-D5FC-9010-B831-F805289F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650E0B-0091-49D0-A128-D6097895E801}" type="datetime1">
              <a:rPr lang="en-MY" smtClean="0"/>
              <a:t>24/4/2025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74847-1C0F-BF36-1051-EA5DFE8D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13382-A169-686B-05AD-38495AF7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F592D4C-8054-0930-7190-7ABBD04D1404}"/>
              </a:ext>
            </a:extLst>
          </p:cNvPr>
          <p:cNvSpPr txBox="1">
            <a:spLocks/>
          </p:cNvSpPr>
          <p:nvPr userDrawn="1"/>
        </p:nvSpPr>
        <p:spPr>
          <a:xfrm>
            <a:off x="-63892" y="-37708"/>
            <a:ext cx="12282268" cy="492369"/>
          </a:xfrm>
          <a:prstGeom prst="rect">
            <a:avLst/>
          </a:prstGeom>
          <a:solidFill>
            <a:srgbClr val="0B5394"/>
          </a:solidFill>
          <a:ln>
            <a:solidFill>
              <a:srgbClr val="0B539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7075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FEFE-729F-E986-6D99-9B037D5F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06C5D-D211-AEC2-7CE6-AE76F1D13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2412E-FAE6-37D5-ABEE-566C7544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0B769-F63F-40BB-84B0-8C42136AF84B}" type="datetime1">
              <a:rPr lang="en-MY" smtClean="0"/>
              <a:t>24/4/2025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1F7A-EC70-1D3B-A5BB-9D5BAD16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96F8C-36EF-04B2-25E6-6FD079B4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251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79E0-40AC-9C5C-B197-0125F43DD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6C113-097C-351D-509A-FF2BB745F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608F9-6506-FA6E-A0E2-1FFF5379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ABFD2-3683-4C67-B0D1-AA11BA3CD8AA}" type="datetime1">
              <a:rPr lang="en-MY" smtClean="0"/>
              <a:t>24/4/2025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0EF86-B87C-5EFE-4EA0-CA4933C6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B985-393E-A79F-AB82-0AAAE36E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021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89DB-E476-6E8C-D4A3-E5A72722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8B40-97AF-6021-2286-6231695D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6575" indent="-536575">
              <a:defRPr/>
            </a:lvl1pPr>
            <a:lvl2pPr marL="896938" indent="-439738">
              <a:defRPr/>
            </a:lvl2pPr>
            <a:lvl3pPr marL="1344613" indent="-430213">
              <a:defRPr/>
            </a:lvl3pPr>
            <a:lvl4pPr marL="1793875" indent="-422275">
              <a:defRPr/>
            </a:lvl4pPr>
            <a:lvl5pPr marL="2241550" indent="-41275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29F1D-3587-6086-401C-85D3D66E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A20B49-BC9E-4707-860A-95BB242CBBDB}" type="datetime1">
              <a:rPr lang="en-MY" smtClean="0"/>
              <a:t>24/4/2025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68E67-B725-35AF-A541-1095A78B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8FCF7-BCF2-306A-7534-3A45A17C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842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8634-DD99-6419-3BBD-40FCF96C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20F6-2B80-281D-CB56-AF6142AAA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010D-BEE6-5319-6514-2BFD89B0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4E9824-FDE8-4F7B-BE51-47B371AE3835}" type="datetime1">
              <a:rPr lang="en-MY" smtClean="0"/>
              <a:t>24/4/2025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FA113-D871-AE2B-E256-2A25D832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0375-308E-177C-9CF8-62BC35A0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924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DCC8-2D1C-6EE5-7B61-FD380C4A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054E-3D39-7F4B-8E14-DCC429910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4A456-4024-B5B2-E185-2D97788F7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D052-EFA7-9B64-893C-C86ED7C0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DB678-C6A2-4A6D-986A-916B3C1C0B37}" type="datetime1">
              <a:rPr lang="en-MY" smtClean="0"/>
              <a:t>24/4/2025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8B08D-9F0D-0523-9B72-5CD2B262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3FED2-4E32-27F1-B41B-0D596B81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15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45AB-7CB7-43A5-ECC5-B09636C5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8721B-8D55-90F9-6981-512CFC552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85279-8BCD-919B-0B50-ED0B20D76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58571-E634-2743-2345-7F8AC120A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41609-FDAF-7EFD-8B9F-0D5C3E5A4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73534-B423-FA5D-8581-6808170A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FC3E5-BBD6-4BDD-B3EA-DBB7AB836DA1}" type="datetime1">
              <a:rPr lang="en-MY" smtClean="0"/>
              <a:t>24/4/2025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FF713-EA0C-AFAD-0BC9-6E30C289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53B6A-AAE1-95E9-FC15-0B1CB587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238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4245-E544-544F-CD25-D5523C8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42527-FC51-D776-EDAF-9E9E9428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41F1E6-E5BC-411A-BD81-ECA90A1D2F1F}" type="datetime1">
              <a:rPr lang="en-MY" smtClean="0"/>
              <a:t>24/4/2025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61CB5-028F-6E87-EA08-E3E9BEE6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32E5F-868C-B7C0-4C5D-EB33A2E0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BBD5CC-E51D-E0ED-F94D-E5BD37E2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31" y="987425"/>
            <a:ext cx="11502639" cy="48736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 b="1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19885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39188-2762-0FB1-2093-A2B5E9A2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280242-4001-4047-95A1-C450016BCCA6}" type="datetime1">
              <a:rPr lang="en-MY" smtClean="0"/>
              <a:t>24/4/2025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8A00E-F51E-C610-5426-9920768A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81E6-B1DD-CCF4-83E9-812F92E5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3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A39B-2DF3-BE29-C11D-34EF06E1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54C9-5A5B-1C64-55D1-3E78602B3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AF6F8-6E4E-1D43-871B-E4BE9BDEC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C6C01-46F1-9788-FA96-488AA757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844288-4BB2-468B-8A0D-CF9B67AF0252}" type="datetime1">
              <a:rPr lang="en-MY" smtClean="0"/>
              <a:t>24/4/2025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321DF-1C69-E97D-8AD8-3C8B176AF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79156-F1B6-7165-1A68-E7A5F15D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514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96F8-4506-278A-43AC-AB69EA66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06CDC-0234-1856-489B-991387FF5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56396-C599-88CF-1C9F-566BCCCDE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0BA42-06D4-E2F3-444A-F565BCBF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7DECDC-CD06-4E0E-A93D-AB9006174E21}" type="datetime1">
              <a:rPr lang="en-MY" smtClean="0"/>
              <a:t>24/4/2025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E1AD1-CED5-978E-F6ED-051B29E6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EB266-AA88-D93C-2303-2530FC15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26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0AA3B2-2D77-461C-E8DC-91F92704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92" y="-37708"/>
            <a:ext cx="12218376" cy="492369"/>
          </a:xfrm>
          <a:prstGeom prst="rect">
            <a:avLst/>
          </a:prstGeom>
          <a:solidFill>
            <a:srgbClr val="0B5394"/>
          </a:solidFill>
          <a:ln>
            <a:solidFill>
              <a:srgbClr val="0B5394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59643-28A5-00AF-4FE3-AC204BA0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7C75A3DD-FB3B-60FF-1E1D-AEDECC668846}"/>
              </a:ext>
            </a:extLst>
          </p:cNvPr>
          <p:cNvSpPr/>
          <p:nvPr userDrawn="1"/>
        </p:nvSpPr>
        <p:spPr>
          <a:xfrm>
            <a:off x="-8792" y="6263176"/>
            <a:ext cx="12209584" cy="345478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 Lin Hau										            University of New Hampshire</a:t>
            </a:r>
            <a:endParaRPr sz="14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A5101306-45BA-E514-B2CC-94705E4FFE99}"/>
              </a:ext>
            </a:extLst>
          </p:cNvPr>
          <p:cNvSpPr/>
          <p:nvPr userDrawn="1"/>
        </p:nvSpPr>
        <p:spPr>
          <a:xfrm>
            <a:off x="-8792" y="6563098"/>
            <a:ext cx="12218376" cy="345478"/>
          </a:xfrm>
          <a:prstGeom prst="rect">
            <a:avLst/>
          </a:prstGeom>
          <a:solidFill>
            <a:srgbClr val="132D46"/>
          </a:solidFill>
          <a:ln w="9525" cap="flat" cmpd="sng">
            <a:solidFill>
              <a:srgbClr val="132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MY" sz="1400" dirty="0">
                <a:solidFill>
                  <a:schemeClr val="lt1"/>
                </a:solidFill>
                <a:latin typeface="Arial" panose="020B0604020202020204" pitchFamily="34" charset="0"/>
                <a:ea typeface="Nunito Medium"/>
                <a:cs typeface="Arial" panose="020B0604020202020204" pitchFamily="34" charset="0"/>
                <a:sym typeface="Nunito Medium"/>
              </a:rPr>
              <a:t>Static Risk Sensitive MDPs</a:t>
            </a:r>
            <a:r>
              <a:rPr lang="en-MY" sz="14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A0855-FF8B-8BC3-681B-F52614BA5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4564" y="6553274"/>
            <a:ext cx="798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28A99-8EAE-4B45-8258-49EDCE245506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7007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623888" indent="-623888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b="1" kern="1200">
          <a:solidFill>
            <a:srgbClr val="0000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4250" indent="-5270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44613" indent="-430213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93875" indent="-422275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54238" indent="-3254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2.png"/><Relationship Id="rId4" Type="http://schemas.openxmlformats.org/officeDocument/2006/relationships/image" Target="../media/image124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1.png"/><Relationship Id="rId3" Type="http://schemas.openxmlformats.org/officeDocument/2006/relationships/image" Target="../media/image128.png"/><Relationship Id="rId7" Type="http://schemas.openxmlformats.org/officeDocument/2006/relationships/image" Target="../media/image115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2.png"/><Relationship Id="rId5" Type="http://schemas.openxmlformats.org/officeDocument/2006/relationships/image" Target="../media/image1141.png"/><Relationship Id="rId4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image" Target="../media/image1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0.png"/><Relationship Id="rId4" Type="http://schemas.openxmlformats.org/officeDocument/2006/relationships/image" Target="../media/image15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7" Type="http://schemas.openxmlformats.org/officeDocument/2006/relationships/image" Target="../media/image140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1.png"/><Relationship Id="rId4" Type="http://schemas.openxmlformats.org/officeDocument/2006/relationships/image" Target="../media/image137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7" Type="http://schemas.openxmlformats.org/officeDocument/2006/relationships/image" Target="../media/image144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2.png"/><Relationship Id="rId5" Type="http://schemas.openxmlformats.org/officeDocument/2006/relationships/image" Target="../media/image1411.png"/><Relationship Id="rId4" Type="http://schemas.openxmlformats.org/officeDocument/2006/relationships/image" Target="../media/image137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61.png"/><Relationship Id="rId7" Type="http://schemas.openxmlformats.org/officeDocument/2006/relationships/image" Target="../media/image147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2.png"/><Relationship Id="rId5" Type="http://schemas.openxmlformats.org/officeDocument/2006/relationships/image" Target="../media/image1411.png"/><Relationship Id="rId4" Type="http://schemas.openxmlformats.org/officeDocument/2006/relationships/image" Target="../media/image137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400.png"/><Relationship Id="rId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7" Type="http://schemas.openxmlformats.org/officeDocument/2006/relationships/image" Target="../media/image144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image" Target="../media/image1400.png"/><Relationship Id="rId4" Type="http://schemas.openxmlformats.org/officeDocument/2006/relationships/image" Target="../media/image1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1.png"/><Relationship Id="rId4" Type="http://schemas.openxmlformats.org/officeDocument/2006/relationships/image" Target="../media/image134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2.png"/><Relationship Id="rId4" Type="http://schemas.openxmlformats.org/officeDocument/2006/relationships/image" Target="../media/image14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2.png"/><Relationship Id="rId4" Type="http://schemas.openxmlformats.org/officeDocument/2006/relationships/image" Target="../media/image14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5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0.png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0.png"/><Relationship Id="rId4" Type="http://schemas.openxmlformats.org/officeDocument/2006/relationships/image" Target="../media/image158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31.png"/><Relationship Id="rId5" Type="http://schemas.openxmlformats.org/officeDocument/2006/relationships/image" Target="../media/image1512.png"/><Relationship Id="rId4" Type="http://schemas.openxmlformats.org/officeDocument/2006/relationships/image" Target="../media/image16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172.png"/><Relationship Id="rId7" Type="http://schemas.openxmlformats.org/officeDocument/2006/relationships/image" Target="../media/image179.png"/><Relationship Id="rId12" Type="http://schemas.openxmlformats.org/officeDocument/2006/relationships/image" Target="../media/image18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4.png"/><Relationship Id="rId10" Type="http://schemas.openxmlformats.org/officeDocument/2006/relationships/image" Target="../media/image182.svg"/><Relationship Id="rId4" Type="http://schemas.openxmlformats.org/officeDocument/2006/relationships/image" Target="../media/image173.png"/><Relationship Id="rId9" Type="http://schemas.openxmlformats.org/officeDocument/2006/relationships/image" Target="../media/image18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0.png"/><Relationship Id="rId7" Type="http://schemas.openxmlformats.org/officeDocument/2006/relationships/image" Target="../media/image35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nkiedein.github.io/CV/#publica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20.png"/><Relationship Id="rId7" Type="http://schemas.openxmlformats.org/officeDocument/2006/relationships/image" Target="../media/image3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12" Type="http://schemas.openxmlformats.org/officeDocument/2006/relationships/image" Target="../media/image4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5.svg"/><Relationship Id="rId5" Type="http://schemas.openxmlformats.org/officeDocument/2006/relationships/image" Target="../media/image360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3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4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0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0.png"/><Relationship Id="rId5" Type="http://schemas.openxmlformats.org/officeDocument/2006/relationships/image" Target="../media/image550.png"/><Relationship Id="rId10" Type="http://schemas.openxmlformats.org/officeDocument/2006/relationships/image" Target="../media/image61.png"/><Relationship Id="rId4" Type="http://schemas.openxmlformats.org/officeDocument/2006/relationships/image" Target="../media/image52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0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8.png"/><Relationship Id="rId4" Type="http://schemas.openxmlformats.org/officeDocument/2006/relationships/image" Target="../media/image79.png"/><Relationship Id="rId9" Type="http://schemas.openxmlformats.org/officeDocument/2006/relationships/image" Target="../media/image7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3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83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0.png"/><Relationship Id="rId4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02CA-E35D-68E5-32AF-09E858153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 numCol="1" anchor="ctr">
            <a:normAutofit/>
          </a:bodyPr>
          <a:lstStyle/>
          <a:p>
            <a:r>
              <a:rPr lang="en-MY" sz="4800" b="0" dirty="0"/>
              <a:t>Static Risk Sensitive RL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05F05-5AF5-F13A-0804-98CC9134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43" y="3196684"/>
            <a:ext cx="11745798" cy="2143025"/>
          </a:xfrm>
        </p:spPr>
        <p:txBody>
          <a:bodyPr>
            <a:noAutofit/>
          </a:bodyPr>
          <a:lstStyle/>
          <a:p>
            <a:r>
              <a:rPr lang="en-MY" b="1" dirty="0">
                <a:solidFill>
                  <a:schemeClr val="tx1"/>
                </a:solidFill>
              </a:rPr>
              <a:t>PhD Candidate: Jia Lin Hau</a:t>
            </a:r>
          </a:p>
          <a:p>
            <a:endParaRPr lang="en-MY" dirty="0"/>
          </a:p>
          <a:p>
            <a:r>
              <a:rPr lang="en-MY" dirty="0">
                <a:solidFill>
                  <a:schemeClr val="tx1"/>
                </a:solidFill>
              </a:rPr>
              <a:t>Advisor: Marek Petrik</a:t>
            </a:r>
          </a:p>
          <a:p>
            <a:r>
              <a:rPr lang="en-MY" dirty="0">
                <a:solidFill>
                  <a:schemeClr val="bg1"/>
                </a:solidFill>
              </a:rPr>
              <a:t>Collaborators: Erick Delage, Esther </a:t>
            </a:r>
            <a:r>
              <a:rPr lang="en-MY" dirty="0" err="1">
                <a:solidFill>
                  <a:schemeClr val="bg1"/>
                </a:solidFill>
              </a:rPr>
              <a:t>Derman</a:t>
            </a:r>
            <a:r>
              <a:rPr lang="en-MY" dirty="0">
                <a:solidFill>
                  <a:schemeClr val="bg1"/>
                </a:solidFill>
              </a:rPr>
              <a:t>, Mohammad </a:t>
            </a:r>
            <a:r>
              <a:rPr lang="en-MY" dirty="0" err="1">
                <a:solidFill>
                  <a:schemeClr val="bg1"/>
                </a:solidFill>
              </a:rPr>
              <a:t>Ghavamzadeh</a:t>
            </a:r>
            <a:endParaRPr lang="en-MY" dirty="0">
              <a:solidFill>
                <a:schemeClr val="bg1"/>
              </a:solidFill>
            </a:endParaRPr>
          </a:p>
          <a:p>
            <a:endParaRPr lang="en-M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F8FB5-3610-AF15-C2C3-F4B737A6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39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BF0B-DD20-4479-B2EF-670B2F58C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F72272-C60A-86C7-DE63-0AB156CC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1324C5-4ACB-D0F8-DE55-37F34870A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/>
                  <a:t>Goal: </a:t>
                </a:r>
                <a:r>
                  <a:rPr lang="en-MY" b="0" dirty="0">
                    <a:solidFill>
                      <a:schemeClr val="dk1"/>
                    </a:solidFill>
                  </a:rPr>
                  <a:t>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dk1"/>
                    </a:solidFill>
                  </a:rPr>
                </a:br>
                <a:endParaRPr lang="en-MY" b="0" dirty="0">
                  <a:solidFill>
                    <a:schemeClr val="dk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1324C5-4ACB-D0F8-DE55-37F34870A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7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AC1DE-A783-FBAF-01FA-854A4ED9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</a:t>
            </a:fld>
            <a:endParaRPr lang="en-MY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E2FC90F-A95E-30A4-212F-E06C30EBBEE8}"/>
              </a:ext>
            </a:extLst>
          </p:cNvPr>
          <p:cNvSpPr/>
          <p:nvPr/>
        </p:nvSpPr>
        <p:spPr>
          <a:xfrm flipH="1">
            <a:off x="8163612" y="1574276"/>
            <a:ext cx="4045972" cy="2820245"/>
          </a:xfrm>
          <a:prstGeom prst="cloud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917AD4-746C-7F69-A94F-C4D4F605A59B}"/>
              </a:ext>
            </a:extLst>
          </p:cNvPr>
          <p:cNvGraphicFramePr>
            <a:graphicFrameLocks noGrp="1"/>
          </p:cNvGraphicFramePr>
          <p:nvPr/>
        </p:nvGraphicFramePr>
        <p:xfrm>
          <a:off x="9153425" y="2023988"/>
          <a:ext cx="23036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41">
                  <a:extLst>
                    <a:ext uri="{9D8B030D-6E8A-4147-A177-3AD203B41FA5}">
                      <a16:colId xmlns:a16="http://schemas.microsoft.com/office/drawing/2014/main" val="3620939920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1704659207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89278946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774554794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58834601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175096557"/>
                    </a:ext>
                  </a:extLst>
                </a:gridCol>
              </a:tblGrid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978245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378454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6422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146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💎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57697"/>
                  </a:ext>
                </a:extLst>
              </a:tr>
            </a:tbl>
          </a:graphicData>
        </a:graphic>
      </p:graphicFrame>
      <p:pic>
        <p:nvPicPr>
          <p:cNvPr id="8" name="Picture 7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0A360D65-A0DE-B514-5436-091553681D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92" y="4137078"/>
            <a:ext cx="1016657" cy="18744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B1BC30-E97B-9331-1BB8-05A6C1028EC5}"/>
              </a:ext>
            </a:extLst>
          </p:cNvPr>
          <p:cNvGrpSpPr/>
          <p:nvPr/>
        </p:nvGrpSpPr>
        <p:grpSpPr>
          <a:xfrm>
            <a:off x="4262314" y="3616382"/>
            <a:ext cx="3432617" cy="2661653"/>
            <a:chOff x="8046383" y="1987739"/>
            <a:chExt cx="4046588" cy="32033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290E74-E940-02A1-ED2F-7BEF0D5DA3DA}"/>
                </a:ext>
              </a:extLst>
            </p:cNvPr>
            <p:cNvGrpSpPr/>
            <p:nvPr/>
          </p:nvGrpSpPr>
          <p:grpSpPr>
            <a:xfrm>
              <a:off x="8046383" y="1987739"/>
              <a:ext cx="4046588" cy="3203386"/>
              <a:chOff x="8364487" y="1978214"/>
              <a:chExt cx="3181738" cy="251357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58A97F2-6C19-4464-01C0-BC9224A0B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46" t="20670" r="50557" b="19473"/>
              <a:stretch/>
            </p:blipFill>
            <p:spPr>
              <a:xfrm>
                <a:off x="8603849" y="2073401"/>
                <a:ext cx="2703014" cy="2128268"/>
              </a:xfrm>
              <a:prstGeom prst="rect">
                <a:avLst/>
              </a:prstGeom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CCEE51EC-FB0D-BA78-F342-4CF80C9A9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4487" y="1978214"/>
                <a:ext cx="3181738" cy="2513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Arrow: Down 14">
                <a:extLst>
                  <a:ext uri="{FF2B5EF4-FFF2-40B4-BE49-F238E27FC236}">
                    <a16:creationId xmlns:a16="http://schemas.microsoft.com/office/drawing/2014/main" id="{49B8E752-4301-D04F-1E32-825BF4DA92E7}"/>
                  </a:ext>
                </a:extLst>
              </p:cNvPr>
              <p:cNvSpPr/>
              <p:nvPr/>
            </p:nvSpPr>
            <p:spPr>
              <a:xfrm rot="10800000">
                <a:off x="9812814" y="2380373"/>
                <a:ext cx="363370" cy="545286"/>
              </a:xfrm>
              <a:prstGeom prst="down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pic>
            <p:nvPicPr>
              <p:cNvPr id="16" name="Picture 15" descr="A cartoon robot with blue eyes&#10;&#10;Description automatically generated">
                <a:extLst>
                  <a:ext uri="{FF2B5EF4-FFF2-40B4-BE49-F238E27FC236}">
                    <a16:creationId xmlns:a16="http://schemas.microsoft.com/office/drawing/2014/main" id="{7F00C5D6-0515-5FA5-341D-C26BC770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6624" y="2813118"/>
                <a:ext cx="295749" cy="545288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6243F9-FEF6-5E57-6059-268E57FD7E33}"/>
                </a:ext>
              </a:extLst>
            </p:cNvPr>
            <p:cNvSpPr txBox="1"/>
            <p:nvPr/>
          </p:nvSpPr>
          <p:spPr>
            <a:xfrm>
              <a:off x="9734576" y="2113618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80%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461EFC-002F-6B0D-BF58-CAB29C62ED4B}"/>
                </a:ext>
              </a:extLst>
            </p:cNvPr>
            <p:cNvSpPr txBox="1"/>
            <p:nvPr/>
          </p:nvSpPr>
          <p:spPr>
            <a:xfrm>
              <a:off x="8604591" y="3198167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10%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F6A20F-B2D3-41FA-C3E5-818AE01E6CDA}"/>
                </a:ext>
              </a:extLst>
            </p:cNvPr>
            <p:cNvSpPr txBox="1"/>
            <p:nvPr/>
          </p:nvSpPr>
          <p:spPr>
            <a:xfrm>
              <a:off x="10864565" y="3234386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76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F920-01B1-55B1-BF6F-A34ED792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987-000E-276E-E9F4-19611EA3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493E-ECA4-9CEB-5800-FCCDDE55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Performance and bounds for distinct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A759-27C5-5B23-2628-CFD16A84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100</a:t>
            </a:fld>
            <a:endParaRPr lang="en-MY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DEB1-5884-926E-3574-4D617472B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r="25457"/>
          <a:stretch/>
        </p:blipFill>
        <p:spPr>
          <a:xfrm>
            <a:off x="4399579" y="2296620"/>
            <a:ext cx="3491985" cy="32469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642D6A-8345-EFC6-B375-30A7C45E9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275" r="25306" b="-1275"/>
          <a:stretch/>
        </p:blipFill>
        <p:spPr>
          <a:xfrm>
            <a:off x="8136653" y="2296620"/>
            <a:ext cx="3410943" cy="3246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9CCB1A-D13F-75A6-91C1-8BD993ECBAEC}"/>
              </a:ext>
            </a:extLst>
          </p:cNvPr>
          <p:cNvSpPr txBox="1"/>
          <p:nvPr/>
        </p:nvSpPr>
        <p:spPr>
          <a:xfrm>
            <a:off x="1447473" y="1884266"/>
            <a:ext cx="2156552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04584-3E45-5178-B335-F6C25FA08027}"/>
              </a:ext>
            </a:extLst>
          </p:cNvPr>
          <p:cNvSpPr txBox="1"/>
          <p:nvPr/>
        </p:nvSpPr>
        <p:spPr>
          <a:xfrm>
            <a:off x="5189926" y="1884266"/>
            <a:ext cx="2427556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1024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6A91CF-7B07-51CA-AC33-4555ADFDA3C4}"/>
              </a:ext>
            </a:extLst>
          </p:cNvPr>
          <p:cNvSpPr txBox="1"/>
          <p:nvPr/>
        </p:nvSpPr>
        <p:spPr>
          <a:xfrm>
            <a:off x="8631130" y="1884266"/>
            <a:ext cx="2568516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16384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5484E8-0446-5686-012C-8C756F7468E4}"/>
              </a:ext>
            </a:extLst>
          </p:cNvPr>
          <p:cNvSpPr/>
          <p:nvPr/>
        </p:nvSpPr>
        <p:spPr>
          <a:xfrm>
            <a:off x="3424219" y="5818193"/>
            <a:ext cx="94427" cy="94506"/>
          </a:xfrm>
          <a:prstGeom prst="ellipse">
            <a:avLst/>
          </a:prstGeom>
          <a:solidFill>
            <a:srgbClr val="80CDFE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28644B-E230-6C02-07A1-91B731094304}"/>
                  </a:ext>
                </a:extLst>
              </p:cNvPr>
              <p:cNvSpPr txBox="1"/>
              <p:nvPr/>
            </p:nvSpPr>
            <p:spPr>
              <a:xfrm>
                <a:off x="3518646" y="5675590"/>
                <a:ext cx="2938034" cy="38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bar>
                  </m:oMath>
                </a14:m>
                <a:r>
                  <a:rPr lang="en-MY" dirty="0"/>
                  <a:t> performance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28644B-E230-6C02-07A1-91B73109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46" y="5675590"/>
                <a:ext cx="2938034" cy="382412"/>
              </a:xfrm>
              <a:prstGeom prst="rect">
                <a:avLst/>
              </a:prstGeom>
              <a:blipFill>
                <a:blip r:embed="rId4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2429A7-840F-8060-DBBE-AB1E0785398E}"/>
              </a:ext>
            </a:extLst>
          </p:cNvPr>
          <p:cNvCxnSpPr/>
          <p:nvPr/>
        </p:nvCxnSpPr>
        <p:spPr>
          <a:xfrm>
            <a:off x="5697242" y="5881413"/>
            <a:ext cx="312420" cy="0"/>
          </a:xfrm>
          <a:prstGeom prst="line">
            <a:avLst/>
          </a:prstGeom>
          <a:ln>
            <a:solidFill>
              <a:srgbClr val="47A8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C1DBC7-4291-B972-1BB4-0415C199AF9A}"/>
                  </a:ext>
                </a:extLst>
              </p:cNvPr>
              <p:cNvSpPr txBox="1"/>
              <p:nvPr/>
            </p:nvSpPr>
            <p:spPr>
              <a:xfrm>
                <a:off x="6059369" y="5690299"/>
                <a:ext cx="571301" cy="384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MY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C1DBC7-4291-B972-1BB4-0415C199A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369" y="5690299"/>
                <a:ext cx="571301" cy="384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D0FDE2-2738-6D24-5E13-3122069D34FE}"/>
              </a:ext>
            </a:extLst>
          </p:cNvPr>
          <p:cNvCxnSpPr/>
          <p:nvPr/>
        </p:nvCxnSpPr>
        <p:spPr>
          <a:xfrm>
            <a:off x="7240292" y="5881413"/>
            <a:ext cx="312420" cy="0"/>
          </a:xfrm>
          <a:prstGeom prst="line">
            <a:avLst/>
          </a:prstGeom>
          <a:ln>
            <a:solidFill>
              <a:srgbClr val="E57C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D89408-B90E-1AE7-A222-13DDFDA27588}"/>
                  </a:ext>
                </a:extLst>
              </p:cNvPr>
              <p:cNvSpPr txBox="1"/>
              <p:nvPr/>
            </p:nvSpPr>
            <p:spPr>
              <a:xfrm>
                <a:off x="7602419" y="5690299"/>
                <a:ext cx="571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MY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D89408-B90E-1AE7-A222-13DDFDA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690299"/>
                <a:ext cx="571301" cy="369332"/>
              </a:xfrm>
              <a:prstGeom prst="rect">
                <a:avLst/>
              </a:prstGeom>
              <a:blipFill>
                <a:blip r:embed="rId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53C5628-E920-7596-B32F-06694599B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8" t="31" r="26097" b="-31"/>
          <a:stretch/>
        </p:blipFill>
        <p:spPr>
          <a:xfrm>
            <a:off x="436202" y="2299827"/>
            <a:ext cx="3864236" cy="324692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A90F8B-2400-B041-DF7A-33D93F07BCB0}"/>
              </a:ext>
            </a:extLst>
          </p:cNvPr>
          <p:cNvSpPr/>
          <p:nvPr/>
        </p:nvSpPr>
        <p:spPr>
          <a:xfrm>
            <a:off x="3352800" y="5690299"/>
            <a:ext cx="4820920" cy="39955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781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9CD321-6C18-A6E1-7529-132EF39A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36B8-EB93-E620-265D-00709A1F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B06AC-86A9-03AF-CF61-A6B6223D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Demonstrate the performance of the uniform discretize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C77B-097C-7109-3164-B4F61F2D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101</a:t>
            </a:fld>
            <a:endParaRPr lang="en-MY"/>
          </a:p>
        </p:txBody>
      </p:sp>
      <p:pic>
        <p:nvPicPr>
          <p:cNvPr id="17" name="Picture 16" descr="A graph of a line graph&#10;&#10;Description automatically generated">
            <a:extLst>
              <a:ext uri="{FF2B5EF4-FFF2-40B4-BE49-F238E27FC236}">
                <a16:creationId xmlns:a16="http://schemas.microsoft.com/office/drawing/2014/main" id="{360F98E4-30BF-D8CE-D226-9AEEF956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6657" r="25728"/>
          <a:stretch/>
        </p:blipFill>
        <p:spPr>
          <a:xfrm>
            <a:off x="4206539" y="2296620"/>
            <a:ext cx="3660715" cy="3246930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489CE468-3438-30EE-73B9-DF476BED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r="25677"/>
          <a:stretch/>
        </p:blipFill>
        <p:spPr>
          <a:xfrm>
            <a:off x="187203" y="2296620"/>
            <a:ext cx="3864236" cy="3246929"/>
          </a:xfrm>
          <a:prstGeom prst="rect">
            <a:avLst/>
          </a:prstGeom>
        </p:spPr>
      </p:pic>
      <p:pic>
        <p:nvPicPr>
          <p:cNvPr id="21" name="Picture 20" descr="A graph of a curve&#10;&#10;Description automatically generated">
            <a:extLst>
              <a:ext uri="{FF2B5EF4-FFF2-40B4-BE49-F238E27FC236}">
                <a16:creationId xmlns:a16="http://schemas.microsoft.com/office/drawing/2014/main" id="{5AAD39A2-9296-4D24-7EE3-5BCEEEC7B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6657" r="25151"/>
          <a:stretch/>
        </p:blipFill>
        <p:spPr>
          <a:xfrm>
            <a:off x="7886881" y="2296620"/>
            <a:ext cx="3660715" cy="3246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B1A96F-3063-17B3-B18E-56651AB13865}"/>
              </a:ext>
            </a:extLst>
          </p:cNvPr>
          <p:cNvSpPr txBox="1"/>
          <p:nvPr/>
        </p:nvSpPr>
        <p:spPr>
          <a:xfrm>
            <a:off x="1447473" y="1884266"/>
            <a:ext cx="2156552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7F4F76-0BCD-F3DE-DC9D-CD9787F9FAC0}"/>
              </a:ext>
            </a:extLst>
          </p:cNvPr>
          <p:cNvSpPr txBox="1"/>
          <p:nvPr/>
        </p:nvSpPr>
        <p:spPr>
          <a:xfrm>
            <a:off x="5189926" y="1884266"/>
            <a:ext cx="2427556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1024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75977-4E97-1AA7-C24A-854E06C6D022}"/>
              </a:ext>
            </a:extLst>
          </p:cNvPr>
          <p:cNvSpPr txBox="1"/>
          <p:nvPr/>
        </p:nvSpPr>
        <p:spPr>
          <a:xfrm>
            <a:off x="8631130" y="1884266"/>
            <a:ext cx="2568516" cy="412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16384 </a:t>
            </a:r>
            <a:r>
              <a:rPr lang="en-MY" dirty="0" err="1"/>
              <a:t>discretizations</a:t>
            </a:r>
            <a:endParaRPr lang="en-MY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15CC74-46EB-3B06-1D3A-7A019A65403B}"/>
              </a:ext>
            </a:extLst>
          </p:cNvPr>
          <p:cNvSpPr/>
          <p:nvPr/>
        </p:nvSpPr>
        <p:spPr>
          <a:xfrm>
            <a:off x="4641628" y="4216619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C5C1CC-EDF6-D09D-8866-D0D2AB636127}"/>
              </a:ext>
            </a:extLst>
          </p:cNvPr>
          <p:cNvSpPr/>
          <p:nvPr/>
        </p:nvSpPr>
        <p:spPr>
          <a:xfrm>
            <a:off x="882714" y="5032819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8C434E0-ED6E-1381-9855-08710C568D99}"/>
              </a:ext>
            </a:extLst>
          </p:cNvPr>
          <p:cNvSpPr/>
          <p:nvPr/>
        </p:nvSpPr>
        <p:spPr>
          <a:xfrm>
            <a:off x="1520849" y="2931166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0D4565-3230-1F84-CB0A-8431BBFEF9E7}"/>
              </a:ext>
            </a:extLst>
          </p:cNvPr>
          <p:cNvSpPr/>
          <p:nvPr/>
        </p:nvSpPr>
        <p:spPr>
          <a:xfrm>
            <a:off x="1836110" y="2703254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C705C1-E7D2-C1C1-90DE-5B9E524E1084}"/>
              </a:ext>
            </a:extLst>
          </p:cNvPr>
          <p:cNvSpPr/>
          <p:nvPr/>
        </p:nvSpPr>
        <p:spPr>
          <a:xfrm>
            <a:off x="2470588" y="2537394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DBDB1E3-1143-370B-B219-93E5A0221FE1}"/>
              </a:ext>
            </a:extLst>
          </p:cNvPr>
          <p:cNvSpPr/>
          <p:nvPr/>
        </p:nvSpPr>
        <p:spPr>
          <a:xfrm>
            <a:off x="3101986" y="2452683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812DC7-F249-DFA6-6834-825F7494C2D4}"/>
              </a:ext>
            </a:extLst>
          </p:cNvPr>
          <p:cNvSpPr/>
          <p:nvPr/>
        </p:nvSpPr>
        <p:spPr>
          <a:xfrm>
            <a:off x="890333" y="5813003"/>
            <a:ext cx="94427" cy="94506"/>
          </a:xfrm>
          <a:prstGeom prst="ellipse">
            <a:avLst/>
          </a:prstGeom>
          <a:solidFill>
            <a:srgbClr val="F0B6A2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801D3A-331B-E96C-4B0E-50F95EE4B684}"/>
                  </a:ext>
                </a:extLst>
              </p:cNvPr>
              <p:cNvSpPr txBox="1"/>
              <p:nvPr/>
            </p:nvSpPr>
            <p:spPr>
              <a:xfrm>
                <a:off x="942908" y="5675590"/>
                <a:ext cx="2661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dirty="0"/>
                  <a:t>Over-approximation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  <a:p>
                <a:r>
                  <a:rPr lang="en-MY" dirty="0"/>
                  <a:t> performance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73F31C-1A2F-D2F4-73C8-94B27CBD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08" y="5675590"/>
                <a:ext cx="2661117" cy="646331"/>
              </a:xfrm>
              <a:prstGeom prst="rect">
                <a:avLst/>
              </a:prstGeom>
              <a:blipFill>
                <a:blip r:embed="rId5"/>
                <a:stretch>
                  <a:fillRect l="-2064" t="-3774" b="-1509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8C1676FD-BCE6-3DB5-FD8D-8F489A25486C}"/>
              </a:ext>
            </a:extLst>
          </p:cNvPr>
          <p:cNvSpPr/>
          <p:nvPr/>
        </p:nvSpPr>
        <p:spPr>
          <a:xfrm>
            <a:off x="4206539" y="5818193"/>
            <a:ext cx="94427" cy="94506"/>
          </a:xfrm>
          <a:prstGeom prst="ellipse">
            <a:avLst/>
          </a:prstGeom>
          <a:solidFill>
            <a:srgbClr val="80CDFE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21DFB2-E5A2-792C-174E-C00E1A7736D3}"/>
                  </a:ext>
                </a:extLst>
              </p:cNvPr>
              <p:cNvSpPr txBox="1"/>
              <p:nvPr/>
            </p:nvSpPr>
            <p:spPr>
              <a:xfrm>
                <a:off x="4300966" y="5675590"/>
                <a:ext cx="2938034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dirty="0"/>
                  <a:t>Under-approximation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bar>
                  </m:oMath>
                </a14:m>
                <a:endParaRPr lang="en-MY" dirty="0"/>
              </a:p>
              <a:p>
                <a:r>
                  <a:rPr lang="en-MY" dirty="0"/>
                  <a:t> performance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28644B-E230-6C02-07A1-91B73109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966" y="5675590"/>
                <a:ext cx="2938034" cy="659411"/>
              </a:xfrm>
              <a:prstGeom prst="rect">
                <a:avLst/>
              </a:prstGeom>
              <a:blipFill>
                <a:blip r:embed="rId6"/>
                <a:stretch>
                  <a:fillRect l="-1867" t="-2778" b="-148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346E70-C3C7-0D46-12E8-037C27E0C628}"/>
              </a:ext>
            </a:extLst>
          </p:cNvPr>
          <p:cNvCxnSpPr/>
          <p:nvPr/>
        </p:nvCxnSpPr>
        <p:spPr>
          <a:xfrm>
            <a:off x="7708922" y="5881413"/>
            <a:ext cx="312420" cy="0"/>
          </a:xfrm>
          <a:prstGeom prst="line">
            <a:avLst/>
          </a:prstGeom>
          <a:ln>
            <a:solidFill>
              <a:srgbClr val="47A8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A213CF-58C0-0DFA-C269-E05073945EE8}"/>
                  </a:ext>
                </a:extLst>
              </p:cNvPr>
              <p:cNvSpPr txBox="1"/>
              <p:nvPr/>
            </p:nvSpPr>
            <p:spPr>
              <a:xfrm>
                <a:off x="8071049" y="5690299"/>
                <a:ext cx="571301" cy="384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MY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BC1DBC7-4291-B972-1BB4-0415C199A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049" y="5690299"/>
                <a:ext cx="571301" cy="384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615DC7-7DFC-4543-64DC-DF695E7A38BC}"/>
              </a:ext>
            </a:extLst>
          </p:cNvPr>
          <p:cNvCxnSpPr/>
          <p:nvPr/>
        </p:nvCxnSpPr>
        <p:spPr>
          <a:xfrm>
            <a:off x="9251972" y="5881413"/>
            <a:ext cx="312420" cy="0"/>
          </a:xfrm>
          <a:prstGeom prst="line">
            <a:avLst/>
          </a:prstGeom>
          <a:ln>
            <a:solidFill>
              <a:srgbClr val="CB85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07A86A-74E6-38A1-B4F9-78F3B1724854}"/>
                  </a:ext>
                </a:extLst>
              </p:cNvPr>
              <p:cNvSpPr txBox="1"/>
              <p:nvPr/>
            </p:nvSpPr>
            <p:spPr>
              <a:xfrm>
                <a:off x="9614099" y="5690299"/>
                <a:ext cx="5713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MY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D89408-B90E-1AE7-A222-13DDFDA2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099" y="5690299"/>
                <a:ext cx="571301" cy="369332"/>
              </a:xfrm>
              <a:prstGeom prst="rect">
                <a:avLst/>
              </a:prstGeom>
              <a:blipFill>
                <a:blip r:embed="rId8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200D8-4DA9-AFE7-DAE1-4F303D8A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79" y="1500905"/>
            <a:ext cx="10663119" cy="469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586F2-FD5E-CBA7-B5C6-CBDDD4DB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913" y="1620204"/>
            <a:ext cx="10607627" cy="4546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FB664-B389-580E-E577-13A3E8CF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938C-0BE7-EBA0-7A57-87A0E696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Visualize 5% </a:t>
            </a:r>
            <a:r>
              <a:rPr lang="en-MY" dirty="0" err="1"/>
              <a:t>VaR</a:t>
            </a:r>
            <a:r>
              <a:rPr lang="en-MY" dirty="0"/>
              <a:t> MDP policy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61B6-328A-A976-FF69-D2D04B9A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102</a:t>
            </a:fld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FC35E-BFF7-7996-4EFF-1D006E863D2B}"/>
              </a:ext>
            </a:extLst>
          </p:cNvPr>
          <p:cNvSpPr txBox="1"/>
          <p:nvPr/>
        </p:nvSpPr>
        <p:spPr>
          <a:xfrm rot="16200000">
            <a:off x="5520041" y="3565132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00835-FD32-75D9-63D2-8258C020ADE9}"/>
              </a:ext>
            </a:extLst>
          </p:cNvPr>
          <p:cNvSpPr txBox="1"/>
          <p:nvPr/>
        </p:nvSpPr>
        <p:spPr>
          <a:xfrm>
            <a:off x="7614257" y="5992297"/>
            <a:ext cx="32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discounted cumulative reward</a:t>
            </a:r>
          </a:p>
        </p:txBody>
      </p:sp>
    </p:spTree>
    <p:extLst>
      <p:ext uri="{BB962C8B-B14F-4D97-AF65-F5344CB8AC3E}">
        <p14:creationId xmlns:p14="http://schemas.microsoft.com/office/powerpoint/2010/main" val="369231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AF08-E5B5-B41A-A6CD-A56F5DEB0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4682-C280-E145-CCD2-81C1C46A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CVaR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5A981-6872-E246-8C05-35CA2F94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103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E1D5B-997D-ADB1-623D-824C4511A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375478"/>
              </a:xfrm>
            </p:spPr>
            <p:txBody>
              <a:bodyPr>
                <a:normAutofit/>
              </a:bodyPr>
              <a:lstStyle/>
              <a:p>
                <a:r>
                  <a:rPr lang="en-MY" sz="2800" i="0" kern="1200" dirty="0">
                    <a:effectLst/>
                    <a:latin typeface="+mn-lt"/>
                    <a:ea typeface="+mn-ea"/>
                    <a:cs typeface="+mn-cs"/>
                  </a:rPr>
                  <a:t>CVaR </a:t>
                </a:r>
                <a:r>
                  <a:rPr lang="en-MY" dirty="0">
                    <a:latin typeface="+mn-lt"/>
                    <a:cs typeface="+mn-cs"/>
                  </a:rPr>
                  <a:t>MDP:  </a:t>
                </a:r>
                <a:r>
                  <a:rPr lang="en-MY" sz="2800" i="0" kern="1200" dirty="0" err="1">
                    <a:effectLst/>
                    <a:latin typeface="+mn-lt"/>
                    <a:ea typeface="+mn-ea"/>
                    <a:cs typeface="+mn-cs"/>
                  </a:rPr>
                  <a:t>Bäuerle</a:t>
                </a:r>
                <a:r>
                  <a:rPr lang="en-MY" sz="2800" i="0" kern="1200" dirty="0">
                    <a:effectLst/>
                    <a:latin typeface="+mn-lt"/>
                    <a:ea typeface="+mn-ea"/>
                    <a:cs typeface="+mn-cs"/>
                  </a:rPr>
                  <a:t> and Ott [2011]</a:t>
                </a:r>
              </a:p>
              <a:p>
                <a:pPr marL="0" indent="0">
                  <a:buNone/>
                </a:pPr>
                <a:endParaRPr lang="en-MY" sz="2800" i="0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MY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(−</m:t>
                      </m:r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MY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MY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MY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MY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MY" sz="2000" dirty="0">
                    <a:solidFill>
                      <a:schemeClr val="tx1"/>
                    </a:solidFill>
                  </a:rPr>
                  <a:t>	</a:t>
                </a:r>
                <a:r>
                  <a:rPr lang="en-MY" sz="20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MY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MY" sz="2000" b="0" dirty="0">
                  <a:solidFill>
                    <a:schemeClr val="tx1"/>
                  </a:solidFill>
                </a:endParaRPr>
              </a:p>
              <a:p>
                <a:r>
                  <a:rPr lang="en-MY" sz="2800" dirty="0"/>
                  <a:t>Follow the policy of a lower approximation value function.</a:t>
                </a:r>
                <a:endParaRPr lang="en-MY" dirty="0">
                  <a:latin typeface="+mn-lt"/>
                  <a:cs typeface="+mn-cs"/>
                </a:endParaRPr>
              </a:p>
              <a:p>
                <a:endParaRPr lang="en-MY" sz="2800" b="0" i="1" dirty="0">
                  <a:solidFill>
                    <a:srgbClr val="00B050"/>
                  </a:solidFill>
                  <a:latin typeface="+mn-lt"/>
                  <a:cs typeface="+mn-cs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MY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bar>
                          <m:barPr>
                            <m:ctrlPr>
                              <a:rPr lang="en-MY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bar>
                      </m:sup>
                    </m:sSubSup>
                    <m:d>
                      <m:dPr>
                        <m:ctrlP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MY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MY" sz="2800" dirty="0">
                    <a:solidFill>
                      <a:schemeClr val="tx1"/>
                    </a:solidFill>
                  </a:rPr>
                  <a:t>.</a:t>
                </a:r>
                <a:endParaRPr lang="en-MY" sz="2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MY" sz="2800" i="0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MY" sz="2800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E1D5B-997D-ADB1-623D-824C4511A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375478"/>
              </a:xfrm>
              <a:blipFill>
                <a:blip r:embed="rId2"/>
                <a:stretch>
                  <a:fillRect l="-983" t="-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7D6D04-5635-10DA-F96A-B410511FE25D}"/>
              </a:ext>
            </a:extLst>
          </p:cNvPr>
          <p:cNvSpPr/>
          <p:nvPr/>
        </p:nvSpPr>
        <p:spPr>
          <a:xfrm>
            <a:off x="3129281" y="2109677"/>
            <a:ext cx="264160" cy="614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2060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30BD2-D82F-6BB4-B731-787785776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AD1A503-466E-B666-0D1B-7C81F452F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</p:spPr>
            <p:txBody>
              <a:bodyPr/>
              <a:lstStyle/>
              <a:p>
                <a:r>
                  <a:rPr lang="en-MY" dirty="0"/>
                  <a:t>Challenges for Practical </a:t>
                </a:r>
                <a:r>
                  <a:rPr lang="en-MY" dirty="0" err="1"/>
                  <a:t>VaR</a:t>
                </a:r>
                <a:r>
                  <a:rPr lang="en-MY" dirty="0"/>
                  <a:t> MDP</a:t>
                </a:r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Solving DP for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MY" dirty="0"/>
                  <a:t> continuous levels is not computationally feasible.</a:t>
                </a:r>
              </a:p>
              <a:p>
                <a:pPr lvl="2"/>
                <a:r>
                  <a:rPr lang="en-MY" dirty="0"/>
                  <a:t>How can the risk level to discretized the risk level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MY" dirty="0"/>
                  <a:t> for arbitrary MDP?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>
                    <a:solidFill>
                      <a:schemeClr val="bg1"/>
                    </a:solidFill>
                  </a:rPr>
                  <a:t>How to solve </a:t>
                </a:r>
                <a:r>
                  <a:rPr lang="en-MY" dirty="0" err="1">
                    <a:solidFill>
                      <a:schemeClr val="bg1"/>
                    </a:solidFill>
                  </a:rPr>
                  <a:t>VaR</a:t>
                </a:r>
                <a:r>
                  <a:rPr lang="en-MY" dirty="0">
                    <a:solidFill>
                      <a:schemeClr val="bg1"/>
                    </a:solidFill>
                  </a:rPr>
                  <a:t> objective in model-free setting?</a:t>
                </a:r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AD1A503-466E-B666-0D1B-7C81F452F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  <a:blipFill>
                <a:blip r:embed="rId2"/>
                <a:stretch>
                  <a:fillRect l="-983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7748BE6-6832-AA5F-EC54-23D8D0DD00F6}"/>
              </a:ext>
            </a:extLst>
          </p:cNvPr>
          <p:cNvSpPr/>
          <p:nvPr/>
        </p:nvSpPr>
        <p:spPr>
          <a:xfrm>
            <a:off x="791852" y="1567542"/>
            <a:ext cx="10901916" cy="1362269"/>
          </a:xfrm>
          <a:prstGeom prst="rect">
            <a:avLst/>
          </a:prstGeom>
          <a:solidFill>
            <a:srgbClr val="92D050">
              <a:alpha val="20000"/>
            </a:srgbClr>
          </a:solidFill>
          <a:ln w="38100">
            <a:solidFill>
              <a:srgbClr val="338941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5A111-91D3-1BB1-8F67-83AB3CDB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2CD85-8891-CEB2-3A5D-CB3A4234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485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5CB4-A7EA-9A69-D7B8-C7FB58D4F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5479E-07CB-7C45-CB29-7AC05F4A9691}"/>
              </a:ext>
            </a:extLst>
          </p:cNvPr>
          <p:cNvSpPr/>
          <p:nvPr/>
        </p:nvSpPr>
        <p:spPr>
          <a:xfrm>
            <a:off x="791852" y="2726498"/>
            <a:ext cx="10901916" cy="2589781"/>
          </a:xfrm>
          <a:prstGeom prst="rect">
            <a:avLst/>
          </a:prstGeom>
          <a:solidFill>
            <a:srgbClr val="92D050">
              <a:alpha val="20000"/>
            </a:srgbClr>
          </a:solidFill>
          <a:ln w="38100">
            <a:solidFill>
              <a:srgbClr val="338941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7522C-3EFB-3827-572E-D70DFBA08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</p:spPr>
            <p:txBody>
              <a:bodyPr/>
              <a:lstStyle/>
              <a:p>
                <a:r>
                  <a:rPr lang="en-MY" dirty="0"/>
                  <a:t>Challenges for Practical </a:t>
                </a:r>
                <a:r>
                  <a:rPr lang="en-MY" dirty="0" err="1"/>
                  <a:t>VaR</a:t>
                </a:r>
                <a:r>
                  <a:rPr lang="en-MY" dirty="0"/>
                  <a:t> MDP</a:t>
                </a:r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Solving DP for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MY" dirty="0"/>
                  <a:t> continuous levels is not computationally feasible.</a:t>
                </a:r>
              </a:p>
              <a:p>
                <a:pPr lvl="2"/>
                <a:r>
                  <a:rPr lang="en-MY" dirty="0"/>
                  <a:t>How can the risk level to discretized the risk level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MY" dirty="0"/>
                  <a:t> for arbitrary MDP?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How to solve </a:t>
                </a:r>
                <a:r>
                  <a:rPr lang="en-MY" dirty="0" err="1"/>
                  <a:t>VaR</a:t>
                </a:r>
                <a:r>
                  <a:rPr lang="en-MY" dirty="0"/>
                  <a:t> objective in model-free setting?</a:t>
                </a:r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7522C-3EFB-3827-572E-D70DFBA08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  <a:blipFill>
                <a:blip r:embed="rId2"/>
                <a:stretch>
                  <a:fillRect l="-983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29B27D0-0707-7B4D-87C6-D4EDC9C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D36D-4FC7-0568-7B3D-C1DB752B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CCFC1-923F-1396-E398-9644E95BA264}"/>
                  </a:ext>
                </a:extLst>
              </p:cNvPr>
              <p:cNvSpPr txBox="1"/>
              <p:nvPr/>
            </p:nvSpPr>
            <p:spPr>
              <a:xfrm>
                <a:off x="1405602" y="3355368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DCCFC1-923F-1396-E398-9644E95BA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3355368"/>
                <a:ext cx="9380795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8AE68-FABA-5652-73DB-FA4D240994D6}"/>
                  </a:ext>
                </a:extLst>
              </p:cNvPr>
              <p:cNvSpPr txBox="1"/>
              <p:nvPr/>
            </p:nvSpPr>
            <p:spPr>
              <a:xfrm>
                <a:off x="1313284" y="4543638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:r>
                  <a:rPr lang="en-MY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MY"/>
                              <m:t>∆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</m:t>
                        </m:r>
                        <m: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MY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MY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78AE68-FABA-5652-73DB-FA4D2409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84" y="4543638"/>
                <a:ext cx="6172200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3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8692-BF06-E15F-3F3C-C6F71225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6C9908-EDC7-FC3C-C897-AD86E077B3D1}"/>
              </a:ext>
            </a:extLst>
          </p:cNvPr>
          <p:cNvSpPr/>
          <p:nvPr/>
        </p:nvSpPr>
        <p:spPr>
          <a:xfrm>
            <a:off x="873760" y="3429000"/>
            <a:ext cx="7813040" cy="18542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C550A-B8AA-FF7E-04FC-C740E0571B21}"/>
              </a:ext>
            </a:extLst>
          </p:cNvPr>
          <p:cNvSpPr txBox="1"/>
          <p:nvPr/>
        </p:nvSpPr>
        <p:spPr>
          <a:xfrm>
            <a:off x="8718063" y="4171434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endParaRPr lang="en-MY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3D33EF04-CAFA-9CD5-87BE-38B66322A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An MDP consists of a tuple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1"/>
                <a:r>
                  <a:rPr lang="en-MY" dirty="0"/>
                  <a:t>A finite set of states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Grid / location of the map.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A finite set of actions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Feasible actions. 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A transition model </a:t>
                </a:r>
                <a14:m>
                  <m:oMath xmlns:m="http://schemas.openxmlformats.org/officeDocument/2006/math"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Probability of ending up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MY" dirty="0"/>
                  <a:t> given state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MY" dirty="0"/>
                  <a:t> and action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Immediate reward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Discount factor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3D33EF04-CAFA-9CD5-87BE-38B66322A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1C0AC8D-F4A2-B1C7-257E-360CF217E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4214B-6AF4-7159-E422-7DCB883C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430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EA4D7-D240-941F-A477-7ACBAAD5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D63C4C-48E7-3347-1E35-CB39A7D02E2A}"/>
              </a:ext>
            </a:extLst>
          </p:cNvPr>
          <p:cNvSpPr/>
          <p:nvPr/>
        </p:nvSpPr>
        <p:spPr>
          <a:xfrm>
            <a:off x="1005840" y="4592320"/>
            <a:ext cx="10658623" cy="9144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B2035-64A8-9F06-D2C1-B988FE4B3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</p:spPr>
            <p:txBody>
              <a:bodyPr/>
              <a:lstStyle/>
              <a:p>
                <a:r>
                  <a:rPr lang="en-MY" dirty="0"/>
                  <a:t>Sources of information:</a:t>
                </a:r>
              </a:p>
              <a:p>
                <a:pPr lvl="1"/>
                <a:r>
                  <a:rPr lang="en-MY" dirty="0"/>
                  <a:t>Interact with the environment</a:t>
                </a:r>
              </a:p>
              <a:p>
                <a:pPr marL="457200" lvl="1" indent="0">
                  <a:buNone/>
                </a:pPr>
                <a:br>
                  <a:rPr lang="en-MY" dirty="0"/>
                </a:br>
                <a:br>
                  <a:rPr lang="en-MY" dirty="0"/>
                </a:br>
                <a:br>
                  <a:rPr lang="en-MY" sz="1800" dirty="0"/>
                </a:br>
                <a:endParaRPr lang="en-MY" sz="1800" dirty="0"/>
              </a:p>
              <a:p>
                <a:r>
                  <a:rPr lang="en-MY" dirty="0"/>
                  <a:t>Methods:</a:t>
                </a:r>
              </a:p>
              <a:p>
                <a:pPr lvl="1"/>
                <a:r>
                  <a:rPr lang="en-MY" dirty="0"/>
                  <a:t>Model Based</a:t>
                </a:r>
              </a:p>
              <a:p>
                <a:pPr lvl="2"/>
                <a:r>
                  <a:rPr lang="en-MY" dirty="0"/>
                  <a:t>Learn reward function </a:t>
                </a:r>
                <a14:m>
                  <m:oMath xmlns:m="http://schemas.openxmlformats.org/officeDocument/2006/math"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MY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MY" dirty="0"/>
                  <a:t>and transition model </a:t>
                </a:r>
                <a14:m>
                  <m:oMath xmlns:m="http://schemas.openxmlformats.org/officeDocument/2006/math">
                    <m:r>
                      <a:rPr lang="en-MY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Model Free</a:t>
                </a:r>
              </a:p>
              <a:p>
                <a:pPr lvl="2"/>
                <a:r>
                  <a:rPr lang="en-MY" dirty="0"/>
                  <a:t>Learn the state action value function </a:t>
                </a:r>
                <a14:m>
                  <m:oMath xmlns:m="http://schemas.openxmlformats.org/officeDocument/2006/math">
                    <m:r>
                      <a:rPr lang="en-MY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MY" dirty="0"/>
                  <a:t> directly, without learning the model (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MY" dirty="0"/>
                  <a:t> and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MY" dirty="0"/>
                  <a:t>) .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B2035-64A8-9F06-D2C1-B988FE4B3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8202498"/>
              </a:xfrm>
              <a:blipFill>
                <a:blip r:embed="rId3"/>
                <a:stretch>
                  <a:fillRect l="-983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2BF675-0B7D-C928-93A3-8E20BD65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sz="3200" dirty="0"/>
              <a:t>Reinforcement Learning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C99B0-58B7-48CE-04D5-A38CD239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107</a:t>
            </a:fld>
            <a:endParaRPr lang="en-MY"/>
          </a:p>
        </p:txBody>
      </p:sp>
      <p:pic>
        <p:nvPicPr>
          <p:cNvPr id="7" name="Picture 6" descr="A cartoon of a robot and a ball&#10;&#10;AI-generated content may be incorrect.">
            <a:extLst>
              <a:ext uri="{FF2B5EF4-FFF2-40B4-BE49-F238E27FC236}">
                <a16:creationId xmlns:a16="http://schemas.microsoft.com/office/drawing/2014/main" id="{C3D50802-63DE-4A5C-AB9D-B0D1EDFEF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0" y="586869"/>
            <a:ext cx="4202614" cy="34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8DCC-6203-CECF-3408-72D0DE26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AE58-AF84-2DEB-AF3A-969DC56B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7DE5-E11D-D708-007C-98873961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(state, action)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5346-A7D6-C095-C429-C1C341D8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FD0330-D958-5C56-585B-87A4506A037B}"/>
                  </a:ext>
                </a:extLst>
              </p:cNvPr>
              <p:cNvSpPr txBox="1"/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FD0330-D958-5C56-585B-87A4506A0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03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895A4-70EE-1040-4FBC-807282C4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6859-42CB-E56E-6A60-6E2A5944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E791-4EA5-6F05-0F58-F7922F1BA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(state, action)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F2FFC-E043-ACB7-7EE0-09CB088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109</a:t>
            </a:fld>
            <a:endParaRPr lang="en-MY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0DBD552-9788-778E-3F29-A4B2D06B3D7E}"/>
              </a:ext>
            </a:extLst>
          </p:cNvPr>
          <p:cNvSpPr/>
          <p:nvPr/>
        </p:nvSpPr>
        <p:spPr>
          <a:xfrm rot="5400000">
            <a:off x="7032151" y="-48544"/>
            <a:ext cx="401486" cy="607631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011231-DAD7-96A8-ADA9-0825721E76E1}"/>
                  </a:ext>
                </a:extLst>
              </p:cNvPr>
              <p:cNvSpPr txBox="1"/>
              <p:nvPr/>
            </p:nvSpPr>
            <p:spPr>
              <a:xfrm>
                <a:off x="6249382" y="3203894"/>
                <a:ext cx="19670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011231-DAD7-96A8-ADA9-0825721E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82" y="3203894"/>
                <a:ext cx="196702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65E5AB-DB59-0FDC-044B-DD15013408DB}"/>
                  </a:ext>
                </a:extLst>
              </p:cNvPr>
              <p:cNvSpPr txBox="1"/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65E5AB-DB59-0FDC-044B-DD150134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1C791-C8B2-1316-A983-AF41F686B41C}"/>
                  </a:ext>
                </a:extLst>
              </p:cNvPr>
              <p:cNvSpPr txBox="1"/>
              <p:nvPr/>
            </p:nvSpPr>
            <p:spPr>
              <a:xfrm>
                <a:off x="3463651" y="1693547"/>
                <a:ext cx="755974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1C791-C8B2-1316-A983-AF41F686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1" y="1693547"/>
                <a:ext cx="7559749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1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D217D-B547-C1F3-EE4C-11402E30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D4FE-9769-0B43-364F-2C7F2964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FFFB-56A9-DDAE-2FD0-097751B5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5AA31-1C94-EA27-DB99-C8AD5109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</a:t>
            </a:fld>
            <a:endParaRPr lang="en-MY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CBDA43-BA0F-16B4-09EF-EC868FCF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68045"/>
              </p:ext>
            </p:extLst>
          </p:nvPr>
        </p:nvGraphicFramePr>
        <p:xfrm>
          <a:off x="1068309" y="2093404"/>
          <a:ext cx="3707304" cy="3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884">
                  <a:extLst>
                    <a:ext uri="{9D8B030D-6E8A-4147-A177-3AD203B41FA5}">
                      <a16:colId xmlns:a16="http://schemas.microsoft.com/office/drawing/2014/main" val="3620939920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1704659207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3989278946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2774554794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3958834601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2175096557"/>
                    </a:ext>
                  </a:extLst>
                </a:gridCol>
              </a:tblGrid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978245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378454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64229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1469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💎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576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38EDB-2B7E-08C1-24B3-22125B7BA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26425"/>
              </p:ext>
            </p:extLst>
          </p:nvPr>
        </p:nvGraphicFramePr>
        <p:xfrm>
          <a:off x="7132622" y="2093404"/>
          <a:ext cx="3707304" cy="3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884">
                  <a:extLst>
                    <a:ext uri="{9D8B030D-6E8A-4147-A177-3AD203B41FA5}">
                      <a16:colId xmlns:a16="http://schemas.microsoft.com/office/drawing/2014/main" val="3620939920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1704659207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3989278946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2774554794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3958834601"/>
                    </a:ext>
                  </a:extLst>
                </a:gridCol>
                <a:gridCol w="617884">
                  <a:extLst>
                    <a:ext uri="{9D8B030D-6E8A-4147-A177-3AD203B41FA5}">
                      <a16:colId xmlns:a16="http://schemas.microsoft.com/office/drawing/2014/main" val="2175096557"/>
                    </a:ext>
                  </a:extLst>
                </a:gridCol>
              </a:tblGrid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978245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378454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64229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1469"/>
                  </a:ext>
                </a:extLst>
              </a:tr>
              <a:tr h="609191"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💎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57697"/>
                  </a:ext>
                </a:extLst>
              </a:tr>
            </a:tbl>
          </a:graphicData>
        </a:graphic>
      </p:graphicFrame>
      <p:pic>
        <p:nvPicPr>
          <p:cNvPr id="7" name="Picture 6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405AFCF8-D247-0EA0-2C38-AF3CBD38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9" y="3819578"/>
            <a:ext cx="545242" cy="1005291"/>
          </a:xfrm>
          <a:prstGeom prst="rect">
            <a:avLst/>
          </a:prstGeom>
        </p:spPr>
      </p:pic>
      <p:pic>
        <p:nvPicPr>
          <p:cNvPr id="8" name="Picture 7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73ADADA0-14B3-B3C2-7F61-5C04CDF9B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0" y="3945384"/>
            <a:ext cx="578318" cy="1066275"/>
          </a:xfrm>
          <a:prstGeom prst="rect">
            <a:avLst/>
          </a:prstGeom>
        </p:spPr>
      </p:pic>
      <p:pic>
        <p:nvPicPr>
          <p:cNvPr id="9" name="Picture 8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6EAA47F7-38D3-3CC7-0202-873186B705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30" y="3835163"/>
            <a:ext cx="594174" cy="1095509"/>
          </a:xfrm>
          <a:prstGeom prst="rect">
            <a:avLst/>
          </a:prstGeom>
        </p:spPr>
      </p:pic>
      <p:pic>
        <p:nvPicPr>
          <p:cNvPr id="27" name="Picture 26" descr="A close-up of a fire&#10;&#10;Description automatically generated">
            <a:extLst>
              <a:ext uri="{FF2B5EF4-FFF2-40B4-BE49-F238E27FC236}">
                <a16:creationId xmlns:a16="http://schemas.microsoft.com/office/drawing/2014/main" id="{D8314124-0948-C872-D5C3-0D096527D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60" y="4413273"/>
            <a:ext cx="688063" cy="7260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3AB8656-90F4-F813-0DDF-56CD273EE755}"/>
              </a:ext>
            </a:extLst>
          </p:cNvPr>
          <p:cNvSpPr txBox="1"/>
          <p:nvPr/>
        </p:nvSpPr>
        <p:spPr>
          <a:xfrm>
            <a:off x="2547371" y="1717093"/>
            <a:ext cx="81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87C8FD-4E69-0974-D0A7-9B520471C4F6}"/>
              </a:ext>
            </a:extLst>
          </p:cNvPr>
          <p:cNvSpPr txBox="1"/>
          <p:nvPr/>
        </p:nvSpPr>
        <p:spPr>
          <a:xfrm>
            <a:off x="8646060" y="171709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run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9DFB46D9-BB96-B88C-7AF2-CD8C80312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842413"/>
                  </p:ext>
                </p:extLst>
              </p:nvPr>
            </p:nvGraphicFramePr>
            <p:xfrm>
              <a:off x="660899" y="5287321"/>
              <a:ext cx="481644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605">
                      <a:extLst>
                        <a:ext uri="{9D8B030D-6E8A-4147-A177-3AD203B41FA5}">
                          <a16:colId xmlns:a16="http://schemas.microsoft.com/office/drawing/2014/main" val="137528793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133445043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643740064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05834181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2771604924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343665765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426924943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335320997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2087552646"/>
                        </a:ext>
                      </a:extLst>
                    </a:gridCol>
                    <a:gridCol w="573289">
                      <a:extLst>
                        <a:ext uri="{9D8B030D-6E8A-4147-A177-3AD203B41FA5}">
                          <a16:colId xmlns:a16="http://schemas.microsoft.com/office/drawing/2014/main" val="2695773801"/>
                        </a:ext>
                      </a:extLst>
                    </a:gridCol>
                    <a:gridCol w="754714">
                      <a:extLst>
                        <a:ext uri="{9D8B030D-6E8A-4147-A177-3AD203B41FA5}">
                          <a16:colId xmlns:a16="http://schemas.microsoft.com/office/drawing/2014/main" val="19013924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9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75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9DFB46D9-BB96-B88C-7AF2-CD8C803126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842413"/>
                  </p:ext>
                </p:extLst>
              </p:nvPr>
            </p:nvGraphicFramePr>
            <p:xfrm>
              <a:off x="660899" y="5287321"/>
              <a:ext cx="481644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605">
                      <a:extLst>
                        <a:ext uri="{9D8B030D-6E8A-4147-A177-3AD203B41FA5}">
                          <a16:colId xmlns:a16="http://schemas.microsoft.com/office/drawing/2014/main" val="137528793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133445043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643740064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05834181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2771604924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343665765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4269249438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1335320997"/>
                        </a:ext>
                      </a:extLst>
                    </a:gridCol>
                    <a:gridCol w="387605">
                      <a:extLst>
                        <a:ext uri="{9D8B030D-6E8A-4147-A177-3AD203B41FA5}">
                          <a16:colId xmlns:a16="http://schemas.microsoft.com/office/drawing/2014/main" val="2087552646"/>
                        </a:ext>
                      </a:extLst>
                    </a:gridCol>
                    <a:gridCol w="573289">
                      <a:extLst>
                        <a:ext uri="{9D8B030D-6E8A-4147-A177-3AD203B41FA5}">
                          <a16:colId xmlns:a16="http://schemas.microsoft.com/office/drawing/2014/main" val="2695773801"/>
                        </a:ext>
                      </a:extLst>
                    </a:gridCol>
                    <a:gridCol w="754714">
                      <a:extLst>
                        <a:ext uri="{9D8B030D-6E8A-4147-A177-3AD203B41FA5}">
                          <a16:colId xmlns:a16="http://schemas.microsoft.com/office/drawing/2014/main" val="19013924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38710" t="-6452" r="-3226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09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63" t="-108197" r="-11421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7551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43DDDE9F-1DC7-85A3-CF7E-7BEFDF1F1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556692"/>
                  </p:ext>
                </p:extLst>
              </p:nvPr>
            </p:nvGraphicFramePr>
            <p:xfrm>
              <a:off x="6113028" y="5287321"/>
              <a:ext cx="57464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400">
                      <a:extLst>
                        <a:ext uri="{9D8B030D-6E8A-4147-A177-3AD203B41FA5}">
                          <a16:colId xmlns:a16="http://schemas.microsoft.com/office/drawing/2014/main" val="1375287938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1133445043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643740064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1058341818"/>
                        </a:ext>
                      </a:extLst>
                    </a:gridCol>
                    <a:gridCol w="614012">
                      <a:extLst>
                        <a:ext uri="{9D8B030D-6E8A-4147-A177-3AD203B41FA5}">
                          <a16:colId xmlns:a16="http://schemas.microsoft.com/office/drawing/2014/main" val="2771604924"/>
                        </a:ext>
                      </a:extLst>
                    </a:gridCol>
                    <a:gridCol w="441099">
                      <a:extLst>
                        <a:ext uri="{9D8B030D-6E8A-4147-A177-3AD203B41FA5}">
                          <a16:colId xmlns:a16="http://schemas.microsoft.com/office/drawing/2014/main" val="4269249438"/>
                        </a:ext>
                      </a:extLst>
                    </a:gridCol>
                    <a:gridCol w="486496">
                      <a:extLst>
                        <a:ext uri="{9D8B030D-6E8A-4147-A177-3AD203B41FA5}">
                          <a16:colId xmlns:a16="http://schemas.microsoft.com/office/drawing/2014/main" val="1335320997"/>
                        </a:ext>
                      </a:extLst>
                    </a:gridCol>
                    <a:gridCol w="476718">
                      <a:extLst>
                        <a:ext uri="{9D8B030D-6E8A-4147-A177-3AD203B41FA5}">
                          <a16:colId xmlns:a16="http://schemas.microsoft.com/office/drawing/2014/main" val="2087552646"/>
                        </a:ext>
                      </a:extLst>
                    </a:gridCol>
                    <a:gridCol w="539356">
                      <a:extLst>
                        <a:ext uri="{9D8B030D-6E8A-4147-A177-3AD203B41FA5}">
                          <a16:colId xmlns:a16="http://schemas.microsoft.com/office/drawing/2014/main" val="2695773801"/>
                        </a:ext>
                      </a:extLst>
                    </a:gridCol>
                    <a:gridCol w="418072">
                      <a:extLst>
                        <a:ext uri="{9D8B030D-6E8A-4147-A177-3AD203B41FA5}">
                          <a16:colId xmlns:a16="http://schemas.microsoft.com/office/drawing/2014/main" val="215807195"/>
                        </a:ext>
                      </a:extLst>
                    </a:gridCol>
                    <a:gridCol w="478714">
                      <a:extLst>
                        <a:ext uri="{9D8B030D-6E8A-4147-A177-3AD203B41FA5}">
                          <a16:colId xmlns:a16="http://schemas.microsoft.com/office/drawing/2014/main" val="2521803561"/>
                        </a:ext>
                      </a:extLst>
                    </a:gridCol>
                    <a:gridCol w="750424">
                      <a:extLst>
                        <a:ext uri="{9D8B030D-6E8A-4147-A177-3AD203B41FA5}">
                          <a16:colId xmlns:a16="http://schemas.microsoft.com/office/drawing/2014/main" val="19013924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09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-56.2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75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43DDDE9F-1DC7-85A3-CF7E-7BEFDF1F1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556692"/>
                  </p:ext>
                </p:extLst>
              </p:nvPr>
            </p:nvGraphicFramePr>
            <p:xfrm>
              <a:off x="6113028" y="5287321"/>
              <a:ext cx="57464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400">
                      <a:extLst>
                        <a:ext uri="{9D8B030D-6E8A-4147-A177-3AD203B41FA5}">
                          <a16:colId xmlns:a16="http://schemas.microsoft.com/office/drawing/2014/main" val="1375287938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1133445043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643740064"/>
                        </a:ext>
                      </a:extLst>
                    </a:gridCol>
                    <a:gridCol w="385400">
                      <a:extLst>
                        <a:ext uri="{9D8B030D-6E8A-4147-A177-3AD203B41FA5}">
                          <a16:colId xmlns:a16="http://schemas.microsoft.com/office/drawing/2014/main" val="1058341818"/>
                        </a:ext>
                      </a:extLst>
                    </a:gridCol>
                    <a:gridCol w="614012">
                      <a:extLst>
                        <a:ext uri="{9D8B030D-6E8A-4147-A177-3AD203B41FA5}">
                          <a16:colId xmlns:a16="http://schemas.microsoft.com/office/drawing/2014/main" val="2771604924"/>
                        </a:ext>
                      </a:extLst>
                    </a:gridCol>
                    <a:gridCol w="441099">
                      <a:extLst>
                        <a:ext uri="{9D8B030D-6E8A-4147-A177-3AD203B41FA5}">
                          <a16:colId xmlns:a16="http://schemas.microsoft.com/office/drawing/2014/main" val="4269249438"/>
                        </a:ext>
                      </a:extLst>
                    </a:gridCol>
                    <a:gridCol w="486496">
                      <a:extLst>
                        <a:ext uri="{9D8B030D-6E8A-4147-A177-3AD203B41FA5}">
                          <a16:colId xmlns:a16="http://schemas.microsoft.com/office/drawing/2014/main" val="1335320997"/>
                        </a:ext>
                      </a:extLst>
                    </a:gridCol>
                    <a:gridCol w="476718">
                      <a:extLst>
                        <a:ext uri="{9D8B030D-6E8A-4147-A177-3AD203B41FA5}">
                          <a16:colId xmlns:a16="http://schemas.microsoft.com/office/drawing/2014/main" val="2087552646"/>
                        </a:ext>
                      </a:extLst>
                    </a:gridCol>
                    <a:gridCol w="539356">
                      <a:extLst>
                        <a:ext uri="{9D8B030D-6E8A-4147-A177-3AD203B41FA5}">
                          <a16:colId xmlns:a16="http://schemas.microsoft.com/office/drawing/2014/main" val="2695773801"/>
                        </a:ext>
                      </a:extLst>
                    </a:gridCol>
                    <a:gridCol w="418072">
                      <a:extLst>
                        <a:ext uri="{9D8B030D-6E8A-4147-A177-3AD203B41FA5}">
                          <a16:colId xmlns:a16="http://schemas.microsoft.com/office/drawing/2014/main" val="215807195"/>
                        </a:ext>
                      </a:extLst>
                    </a:gridCol>
                    <a:gridCol w="478714">
                      <a:extLst>
                        <a:ext uri="{9D8B030D-6E8A-4147-A177-3AD203B41FA5}">
                          <a16:colId xmlns:a16="http://schemas.microsoft.com/office/drawing/2014/main" val="2521803561"/>
                        </a:ext>
                      </a:extLst>
                    </a:gridCol>
                    <a:gridCol w="750424">
                      <a:extLst>
                        <a:ext uri="{9D8B030D-6E8A-4147-A177-3AD203B41FA5}">
                          <a16:colId xmlns:a16="http://schemas.microsoft.com/office/drawing/2014/main" val="19013924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68293" t="-6452" r="-3252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09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87" t="-108197" r="-140476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-56.2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7551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45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0.01158 L 0.00286 -0.06111 L 0.25755 -0.05602 L 0.25612 0.00347 L 0.25911 0.00093 " pathEditMode="relative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1.25E-6 0.00023 C -0.0013 -0.03912 -0.00078 -0.01505 -0.00078 -0.07268 L 0.15534 -0.07384 L 0.13516 -0.00278 L 0.13294 0.00139 " pathEditMode="relative" rAng="0" ptsTypes="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-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556 L 0.0004 -0.07245 L 0.09987 -0.07245 L 0.09909 -0.15278 L 0.20756 -0.15162 L 0.20678 -0.06435 L 0.25287 -0.06319 L 0.25443 0.0162 " pathEditMode="relative" rAng="0" ptsTypes="AAAAAA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-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7702E-5364-978C-6D8F-22ADF69A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E3DE6-9F1B-00E3-A5A6-F51B0CC335D5}"/>
                  </a:ext>
                </a:extLst>
              </p:cNvPr>
              <p:cNvSpPr txBox="1"/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FE3DE6-9F1B-00E3-A5A6-F51B0CC33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3F5AD5-8FEE-1CD7-6C46-A8A0A993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48D8-EDCA-F7DE-06A5-7C33763A0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(state, action)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0A200-6271-EBB5-0D5E-685D572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110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7C692-AB31-DFC5-DDE7-0D4F9F33BBFB}"/>
                  </a:ext>
                </a:extLst>
              </p:cNvPr>
              <p:cNvSpPr txBox="1"/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87C692-AB31-DFC5-DDE7-0D4F9F33B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08D06-A5E5-8DBA-F4DB-7BD2FF1E2B8A}"/>
                  </a:ext>
                </a:extLst>
              </p:cNvPr>
              <p:cNvSpPr txBox="1"/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208D06-A5E5-8DBA-F4DB-7BD2FF1E2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E8E29-8453-3CCF-2260-1042F7D18B84}"/>
                  </a:ext>
                </a:extLst>
              </p:cNvPr>
              <p:cNvSpPr txBox="1"/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E8E29-8453-3CCF-2260-1042F7D18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B9889F-1C14-6530-3311-CCB230A766A9}"/>
                  </a:ext>
                </a:extLst>
              </p:cNvPr>
              <p:cNvSpPr txBox="1"/>
              <p:nvPr/>
            </p:nvSpPr>
            <p:spPr>
              <a:xfrm>
                <a:off x="2104897" y="3568409"/>
                <a:ext cx="6348223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MY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MY" sz="28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B9889F-1C14-6530-3311-CCB230A7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97" y="3568409"/>
                <a:ext cx="6348223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990085-EBD1-1B59-53C4-C2ED9D9A117A}"/>
                  </a:ext>
                </a:extLst>
              </p:cNvPr>
              <p:cNvSpPr txBox="1"/>
              <p:nvPr/>
            </p:nvSpPr>
            <p:spPr>
              <a:xfrm>
                <a:off x="1313284" y="4543638"/>
                <a:ext cx="98509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MY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MY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MY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dirty="0"/>
                  <a:t> represents the random outcome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MY" b="1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MY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dirty="0"/>
                  <a:t> is a convex function.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990085-EBD1-1B59-53C4-C2ED9D9A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84" y="4543638"/>
                <a:ext cx="9850902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21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601D-B100-2125-8C9D-7AEAA08E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F132-474B-F985-3494-256E84EA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9BE2-2151-6D87-ADD0-FE4B4EAD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Gradient descent of the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A3FD2-2A0E-6DE0-E37F-CD08CEBC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111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A7107A-9C03-84BC-2611-3742A955B136}"/>
                  </a:ext>
                </a:extLst>
              </p:cNvPr>
              <p:cNvSpPr txBox="1"/>
              <p:nvPr/>
            </p:nvSpPr>
            <p:spPr>
              <a:xfrm>
                <a:off x="5591104" y="5180518"/>
                <a:ext cx="7559749" cy="92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A7107A-9C03-84BC-2611-3742A955B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104" y="5180518"/>
                <a:ext cx="755974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aph of a function&#10;&#10;AI-generated content may be incorrect.">
            <a:extLst>
              <a:ext uri="{FF2B5EF4-FFF2-40B4-BE49-F238E27FC236}">
                <a16:creationId xmlns:a16="http://schemas.microsoft.com/office/drawing/2014/main" id="{81871B82-4FBF-309B-E0C4-666C3E6A07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1" y="1451830"/>
            <a:ext cx="3859804" cy="4825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44F1F-806B-7323-531D-7ABE34163DE2}"/>
                  </a:ext>
                </a:extLst>
              </p:cNvPr>
              <p:cNvSpPr txBox="1"/>
              <p:nvPr/>
            </p:nvSpPr>
            <p:spPr>
              <a:xfrm>
                <a:off x="6013185" y="1807895"/>
                <a:ext cx="6348223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MY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MY" sz="24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MY" sz="24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sz="24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MY" sz="24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MY" sz="2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44F1F-806B-7323-531D-7ABE34163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185" y="1807895"/>
                <a:ext cx="6348223" cy="49084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1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F7927-9DDE-39AA-D73F-D5342D76F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8BE4-A5B7-A02C-4810-6175B3B1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Model Free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21DFB0-1E14-E3A7-22F8-4092ED79A0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(state, action) Q value functions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Mean : 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MY" dirty="0"/>
              </a:p>
              <a:p>
                <a:pPr lvl="1"/>
                <a:r>
                  <a:rPr lang="en-MY" dirty="0"/>
                  <a:t>EVaR / ERM: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sub>
                      </m:sSub>
                      <m:r>
                        <a:rPr lang="en-MY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400" b="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4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4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MY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CVaR:			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MY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MY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MY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MY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MY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21DFB0-1E14-E3A7-22F8-4092ED79A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E77B-AC44-7C96-1800-FF2499A8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852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04DBA-0E33-3D6F-371A-E899062A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3ED-5814-DAB4-1917-1159124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Model Free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8B016-125E-16DF-682D-495396001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(state, action) Q value functions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Mean : 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MY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MY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MY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457200" lvl="1" indent="0">
                  <a:buNone/>
                </a:pPr>
                <a:endParaRPr lang="en-MY" dirty="0"/>
              </a:p>
              <a:p>
                <a:pPr lvl="1"/>
                <a:r>
                  <a:rPr lang="en-MY" dirty="0"/>
                  <a:t>EVaR / ERM: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−1)+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sub>
                          </m:sSub>
                          <m:r>
                            <a:rPr lang="en-MY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4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4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CVaR:			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MY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MY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f>
                                        <m:fPr>
                                          <m:ctrlP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d>
                                            <m:dPr>
                                              <m:ctrlP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MY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MY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MY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MY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p>
                                                  <m:r>
                                                    <a:rPr lang="en-MY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MY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8B016-125E-16DF-682D-495396001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58EFB-FFE2-0148-EA48-BE21F96D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99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DA81B-6C33-B548-C02D-89300782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A9BC03-5F32-26AD-5234-EEF3E6C3EFE9}"/>
                  </a:ext>
                </a:extLst>
              </p:cNvPr>
              <p:cNvSpPr txBox="1"/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A9BC03-5F32-26AD-5234-EEF3E6C3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AB71801-0FEF-88EB-10B8-4B0810B1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9528-F322-C79E-88C5-87A1A051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(state, action) </a:t>
            </a:r>
            <a:r>
              <a:rPr lang="en-MY" dirty="0" err="1"/>
              <a:t>VaR</a:t>
            </a:r>
            <a:r>
              <a:rPr lang="en-MY" dirty="0"/>
              <a:t> Q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3A99F-59FE-09D7-02A0-4008D2A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114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4ABB-791B-6346-A552-759550883900}"/>
                  </a:ext>
                </a:extLst>
              </p:cNvPr>
              <p:cNvSpPr txBox="1"/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A4ABB-791B-6346-A552-75955088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FF020-9039-068D-0C5D-5A2A967235B3}"/>
                  </a:ext>
                </a:extLst>
              </p:cNvPr>
              <p:cNvSpPr txBox="1"/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FF020-9039-068D-0C5D-5A2A96723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E090B-1604-40F0-F464-E525B0781392}"/>
                  </a:ext>
                </a:extLst>
              </p:cNvPr>
              <p:cNvSpPr txBox="1"/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6E090B-1604-40F0-F464-E525B078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1F472B-214C-61E7-66DA-95801B992CA7}"/>
                  </a:ext>
                </a:extLst>
              </p:cNvPr>
              <p:cNvSpPr txBox="1"/>
              <p:nvPr/>
            </p:nvSpPr>
            <p:spPr>
              <a:xfrm>
                <a:off x="426619" y="3585776"/>
                <a:ext cx="93807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MY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1F472B-214C-61E7-66DA-95801B99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9" y="3585776"/>
                <a:ext cx="93807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AA7215-FA2F-15CF-ABF6-D9AA3D36A6E8}"/>
                  </a:ext>
                </a:extLst>
              </p:cNvPr>
              <p:cNvSpPr txBox="1"/>
              <p:nvPr/>
            </p:nvSpPr>
            <p:spPr>
              <a:xfrm>
                <a:off x="1313284" y="4416292"/>
                <a:ext cx="9380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MY" dirty="0"/>
                  <a:t>where random variable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MY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MY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AA7215-FA2F-15CF-ABF6-D9AA3D36A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84" y="4416292"/>
                <a:ext cx="9380795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38E883B-7DA8-50DB-6829-8E36CFF68F9F}"/>
              </a:ext>
            </a:extLst>
          </p:cNvPr>
          <p:cNvSpPr txBox="1"/>
          <p:nvPr/>
        </p:nvSpPr>
        <p:spPr>
          <a:xfrm>
            <a:off x="10441731" y="3577612"/>
            <a:ext cx="1054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dirty="0">
                <a:solidFill>
                  <a:srgbClr val="008000"/>
                </a:solidFill>
              </a:rPr>
              <a:t>(new)</a:t>
            </a:r>
            <a:endParaRPr lang="en-MY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5180-9C43-EDD9-68AF-D075A3A7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ADAC9-0B1A-E28A-4A59-D95314843817}"/>
                  </a:ext>
                </a:extLst>
              </p:cNvPr>
              <p:cNvSpPr txBox="1"/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4ADAC9-0B1A-E28A-4A59-D9531484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696686"/>
                <a:ext cx="9380795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D304CF-1CCE-7748-F220-2D5CB471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760F-C694-E4B9-16F3-5E1985E4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(state, action) </a:t>
            </a:r>
            <a:r>
              <a:rPr lang="en-MY" dirty="0" err="1"/>
              <a:t>VaR</a:t>
            </a:r>
            <a:r>
              <a:rPr lang="en-MY" dirty="0"/>
              <a:t> Q value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20CD0-DF35-FABF-D9B4-6FE624BD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2117A-B8F2-D047-4C2F-7F30A9D1FFA2}"/>
                  </a:ext>
                </a:extLst>
              </p:cNvPr>
              <p:cNvSpPr txBox="1"/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62117A-B8F2-D047-4C2F-7F30A9D1F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42" y="1965080"/>
                <a:ext cx="19670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DDA0C2-863C-7115-D606-5E325A9378F8}"/>
                  </a:ext>
                </a:extLst>
              </p:cNvPr>
              <p:cNvSpPr txBox="1"/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DDA0C2-863C-7115-D606-5E325A93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28" y="2835090"/>
                <a:ext cx="26420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B901F4-4C41-33AF-A495-1E1546946027}"/>
                  </a:ext>
                </a:extLst>
              </p:cNvPr>
              <p:cNvSpPr txBox="1"/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B901F4-4C41-33AF-A495-1E154694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29" y="2448462"/>
                <a:ext cx="7559749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B7E59-DE86-CE91-5F00-7900B1FEFCD2}"/>
                  </a:ext>
                </a:extLst>
              </p:cNvPr>
              <p:cNvSpPr txBox="1"/>
              <p:nvPr/>
            </p:nvSpPr>
            <p:spPr>
              <a:xfrm>
                <a:off x="426619" y="3585776"/>
                <a:ext cx="93807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MY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BB7E59-DE86-CE91-5F00-7900B1FEF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9" y="3585776"/>
                <a:ext cx="93807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F6E17B2-EDED-92FA-D3C3-0856F24F1729}"/>
              </a:ext>
            </a:extLst>
          </p:cNvPr>
          <p:cNvSpPr txBox="1"/>
          <p:nvPr/>
        </p:nvSpPr>
        <p:spPr>
          <a:xfrm>
            <a:off x="10441731" y="3577612"/>
            <a:ext cx="1054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800" dirty="0">
                <a:solidFill>
                  <a:srgbClr val="008000"/>
                </a:solidFill>
              </a:rPr>
              <a:t>(new)</a:t>
            </a:r>
            <a:endParaRPr lang="en-MY" dirty="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D181A-E369-4E19-ECDA-AF6E8CD4C223}"/>
                  </a:ext>
                </a:extLst>
              </p:cNvPr>
              <p:cNvSpPr txBox="1"/>
              <p:nvPr/>
            </p:nvSpPr>
            <p:spPr>
              <a:xfrm>
                <a:off x="2224912" y="4300164"/>
                <a:ext cx="9651689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MY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MY" sz="28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d>
                        <m:dPr>
                          <m:ctrlPr>
                            <a:rPr lang="en-MY" sz="28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D181A-E369-4E19-ECDA-AF6E8CD4C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12" y="4300164"/>
                <a:ext cx="9651689" cy="556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10BD5-EEED-7491-3AF5-D00A2045DCC6}"/>
                  </a:ext>
                </a:extLst>
              </p:cNvPr>
              <p:cNvSpPr txBox="1"/>
              <p:nvPr/>
            </p:nvSpPr>
            <p:spPr>
              <a:xfrm>
                <a:off x="983383" y="5256462"/>
                <a:ext cx="9380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MY" dirty="0"/>
                  <a:t>when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>
                            <a:latin typeface="Cambria Math" panose="02040503050406030204" pitchFamily="18" charset="0"/>
                          </a:rPr>
                          <m:t>′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p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MY" dirty="0"/>
                  <a:t> has increasing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dirty="0" smtClean="0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dirty="0" smtClean="0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dirty="0" smtClean="0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MY" b="0" i="1" dirty="0" smtClean="0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b="0" i="1" dirty="0" smtClean="0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MY" b="0" i="1" dirty="0" smtClean="0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r>
                      <m:rPr>
                        <m:sty m:val="p"/>
                      </m:rPr>
                      <a:rPr lang="en-MY" i="1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MY" i="1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MY" i="1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d>
                      <m:dPr>
                        <m:ctrlPr>
                          <a:rPr lang="en-MY" i="1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MY" i="1">
                            <a:solidFill>
                              <a:srgbClr val="31854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MY" i="1">
                        <a:solidFill>
                          <a:srgbClr val="3185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MY" dirty="0">
                    <a:solidFill>
                      <a:srgbClr val="318542"/>
                    </a:solidFill>
                  </a:rPr>
                  <a:t> </a:t>
                </a:r>
                <a:r>
                  <a:rPr lang="en-MY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10BD5-EEED-7491-3AF5-D00A2045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83" y="5256462"/>
                <a:ext cx="9380795" cy="369332"/>
              </a:xfrm>
              <a:prstGeom prst="rect">
                <a:avLst/>
              </a:prstGeom>
              <a:blipFill>
                <a:blip r:embed="rId8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34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9789-83C3-9FB5-D7C7-E92520AB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AD7D-4486-6F02-377B-072AE69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AD70-09B1-F962-D948-C3543550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New nested joint </a:t>
            </a:r>
            <a:r>
              <a:rPr lang="en-MY" dirty="0" err="1"/>
              <a:t>VaR</a:t>
            </a:r>
            <a:r>
              <a:rPr lang="en-MY" dirty="0"/>
              <a:t> dynamic program</a:t>
            </a:r>
            <a:br>
              <a:rPr lang="en-MY" dirty="0"/>
            </a:br>
            <a:br>
              <a:rPr lang="en-MY" dirty="0"/>
            </a:br>
            <a:br>
              <a:rPr lang="en-MY" dirty="0"/>
            </a:br>
            <a:br>
              <a:rPr lang="en-MY" dirty="0"/>
            </a:br>
            <a:br>
              <a:rPr lang="en-MY" dirty="0"/>
            </a:br>
            <a:endParaRPr lang="en-MY" dirty="0"/>
          </a:p>
          <a:p>
            <a:r>
              <a:rPr lang="en-MY" dirty="0"/>
              <a:t>Model free risk level transition (Policy execution)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ADA78-7AA0-957C-21AC-9B494ACE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116</a:t>
            </a:fld>
            <a:endParaRPr lang="en-MY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C04F1C-2518-3B30-688A-CE6AA0EF7032}"/>
                  </a:ext>
                </a:extLst>
              </p:cNvPr>
              <p:cNvSpPr txBox="1"/>
              <p:nvPr/>
            </p:nvSpPr>
            <p:spPr>
              <a:xfrm>
                <a:off x="1028480" y="4135713"/>
                <a:ext cx="9380794" cy="1226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∈[0,1]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limLow>
                                    <m:limLow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C04F1C-2518-3B30-688A-CE6AA0EF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4135713"/>
                <a:ext cx="9380794" cy="1226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E7E71-2559-9052-8171-B1C26F86ABE8}"/>
                  </a:ext>
                </a:extLst>
              </p:cNvPr>
              <p:cNvSpPr txBox="1"/>
              <p:nvPr/>
            </p:nvSpPr>
            <p:spPr>
              <a:xfrm>
                <a:off x="1405601" y="1825459"/>
                <a:ext cx="93807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MY" sz="28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MY" sz="2800" i="1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sz="28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E7E71-2559-9052-8171-B1C26F86A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1" y="1825459"/>
                <a:ext cx="938079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376682-EFB6-B630-04CF-D952274DC768}"/>
                  </a:ext>
                </a:extLst>
              </p:cNvPr>
              <p:cNvSpPr txBox="1"/>
              <p:nvPr/>
            </p:nvSpPr>
            <p:spPr>
              <a:xfrm>
                <a:off x="1313283" y="2503400"/>
                <a:ext cx="93807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MY" dirty="0"/>
                  <a:t>where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MY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MY" dirty="0"/>
                  <a:t> random variable with a (0,1) continuous uniform distribution.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376682-EFB6-B630-04CF-D952274DC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83" y="2503400"/>
                <a:ext cx="9380795" cy="369332"/>
              </a:xfrm>
              <a:prstGeom prst="rect">
                <a:avLst/>
              </a:prstGeom>
              <a:blipFill>
                <a:blip r:embed="rId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380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BE6A31-9047-CF0F-4A12-E9D39A02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5044-F554-CCF3-D46F-7C41845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1B87-18F8-DDC6-5CF1-A6E542D2D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</p:spPr>
            <p:txBody>
              <a:bodyPr/>
              <a:lstStyle/>
              <a:p>
                <a:r>
                  <a:rPr lang="en-MY" dirty="0">
                    <a:solidFill>
                      <a:schemeClr val="bg1"/>
                    </a:solidFill>
                  </a:rPr>
                  <a:t>Next risk level transition (OLD)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r>
                  <a:rPr lang="en-MY" dirty="0"/>
                  <a:t>Next risk level transition (NEW)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pPr lvl="1"/>
                <a:r>
                  <a:rPr lang="en-MY" dirty="0"/>
                  <a:t>For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=25%</m:t>
                    </m:r>
                  </m:oMath>
                </a14:m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1B87-18F8-DDC6-5CF1-A6E542D2D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  <a:blipFill>
                <a:blip r:embed="rId2"/>
                <a:stretch>
                  <a:fillRect l="-983" t="-151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48BA2-5C26-EE9B-0219-185AC471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117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5D758F-E993-E974-098B-D18CBC770518}"/>
                  </a:ext>
                </a:extLst>
              </p:cNvPr>
              <p:cNvSpPr txBox="1"/>
              <p:nvPr/>
            </p:nvSpPr>
            <p:spPr>
              <a:xfrm>
                <a:off x="1028480" y="1775280"/>
                <a:ext cx="9380794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5D758F-E993-E974-098B-D18CBC77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1775280"/>
                <a:ext cx="9380794" cy="105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86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640918-1F33-10D7-BAD1-D59DC81D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9998-4BF8-3E86-6311-E1391219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DB59C-F958-6516-9607-941F5ACEA2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</p:spPr>
            <p:txBody>
              <a:bodyPr/>
              <a:lstStyle/>
              <a:p>
                <a:r>
                  <a:rPr lang="en-MY" dirty="0">
                    <a:solidFill>
                      <a:schemeClr val="bg1"/>
                    </a:solidFill>
                  </a:rPr>
                  <a:t>Next risk level transition (OLD)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r>
                  <a:rPr lang="en-MY" dirty="0"/>
                  <a:t>Next risk level transition (NEW)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pPr lvl="1"/>
                <a:r>
                  <a:rPr lang="en-MY" dirty="0"/>
                  <a:t>For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=25%</m:t>
                    </m:r>
                  </m:oMath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DB59C-F958-6516-9607-941F5ACEA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  <a:blipFill>
                <a:blip r:embed="rId2"/>
                <a:stretch>
                  <a:fillRect l="-983" t="-151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3E516-2667-11E7-7DA7-41FC00AE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6D7F3F-15C4-F2D3-13D3-1C2201101692}"/>
                  </a:ext>
                </a:extLst>
              </p:cNvPr>
              <p:cNvSpPr txBox="1"/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MY" sz="28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6D7F3F-15C4-F2D3-13D3-1C220110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28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62990-8B63-B20D-690C-2B9B1925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26A9-9759-493C-64A8-EB906162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B665-3BA8-9D42-6261-FE3D4ABC1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</p:spPr>
            <p:txBody>
              <a:bodyPr/>
              <a:lstStyle/>
              <a:p>
                <a:r>
                  <a:rPr lang="en-MY" dirty="0">
                    <a:solidFill>
                      <a:schemeClr val="bg1"/>
                    </a:solidFill>
                  </a:rPr>
                  <a:t>Next risk level transition (OLD)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r>
                  <a:rPr lang="en-MY" dirty="0"/>
                  <a:t>Next risk level transition (NEW)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pPr lvl="1"/>
                <a:r>
                  <a:rPr lang="en-MY" dirty="0"/>
                  <a:t>For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=25%</m:t>
                    </m:r>
                  </m:oMath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B665-3BA8-9D42-6261-FE3D4ABC1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  <a:blipFill>
                <a:blip r:embed="rId2"/>
                <a:stretch>
                  <a:fillRect l="-983" t="-151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4D38C-63D7-4665-40C1-1A44ABBD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119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76C0E-2FF5-C7D9-2F12-516780EBAF81}"/>
                  </a:ext>
                </a:extLst>
              </p:cNvPr>
              <p:cNvSpPr txBox="1"/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MY" sz="28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576C0E-2FF5-C7D9-2F12-516780EBA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5B45D0A4-E810-3D96-CEE5-83F77F86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13" y="2838893"/>
            <a:ext cx="4944141" cy="3296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6A815C-FC63-D699-3BDF-1F432EE31BAC}"/>
                  </a:ext>
                </a:extLst>
              </p:cNvPr>
              <p:cNvSpPr txBox="1"/>
              <p:nvPr/>
            </p:nvSpPr>
            <p:spPr>
              <a:xfrm>
                <a:off x="8676166" y="2838893"/>
                <a:ext cx="20201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400" i="1" smtClean="0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400" b="0" i="1" smtClean="0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MY" sz="2400" dirty="0">
                  <a:solidFill>
                    <a:srgbClr val="005D9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6A815C-FC63-D699-3BDF-1F432EE31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66" y="2838893"/>
                <a:ext cx="2020188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C446C6-4477-AA28-67FF-F41EFF5D558E}"/>
              </a:ext>
            </a:extLst>
          </p:cNvPr>
          <p:cNvCxnSpPr>
            <a:cxnSpLocks/>
          </p:cNvCxnSpPr>
          <p:nvPr/>
        </p:nvCxnSpPr>
        <p:spPr>
          <a:xfrm>
            <a:off x="10190464" y="2905240"/>
            <a:ext cx="0" cy="2989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2507A-767A-9A38-7442-BA968E5F866F}"/>
                  </a:ext>
                </a:extLst>
              </p:cNvPr>
              <p:cNvSpPr txBox="1"/>
              <p:nvPr/>
            </p:nvSpPr>
            <p:spPr>
              <a:xfrm>
                <a:off x="10020919" y="2589012"/>
                <a:ext cx="339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2507A-767A-9A38-7442-BA968E5F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919" y="2589012"/>
                <a:ext cx="339090" cy="369332"/>
              </a:xfrm>
              <a:prstGeom prst="rect">
                <a:avLst/>
              </a:prstGeom>
              <a:blipFill>
                <a:blip r:embed="rId6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B7CB3B5-49A5-7C64-58D3-33C963E29B63}"/>
              </a:ext>
            </a:extLst>
          </p:cNvPr>
          <p:cNvSpPr txBox="1"/>
          <p:nvPr/>
        </p:nvSpPr>
        <p:spPr>
          <a:xfrm>
            <a:off x="84233" y="5525521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MY" sz="1800" dirty="0"/>
              <a:t>Maximizing probability of getting at least 80</a:t>
            </a:r>
          </a:p>
        </p:txBody>
      </p:sp>
    </p:spTree>
    <p:extLst>
      <p:ext uri="{BB962C8B-B14F-4D97-AF65-F5344CB8AC3E}">
        <p14:creationId xmlns:p14="http://schemas.microsoft.com/office/powerpoint/2010/main" val="126633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A817-1679-732D-0CC2-E0A0B288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16824A-4EC5-ADEA-9C0F-9B091782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CDDE54-40C7-763B-6EDD-5D5A40BB7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652816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/>
                  <a:t>Goal: </a:t>
                </a:r>
                <a:r>
                  <a:rPr lang="en-MY" b="0" dirty="0">
                    <a:solidFill>
                      <a:schemeClr val="dk1"/>
                    </a:solidFill>
                  </a:rPr>
                  <a:t>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dk1"/>
                    </a:solidFill>
                  </a:rPr>
                </a:br>
                <a:endParaRPr lang="en-MY" b="0" dirty="0">
                  <a:solidFill>
                    <a:schemeClr val="dk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/>
                  <a:t>Solution: </a:t>
                </a:r>
                <a:r>
                  <a:rPr lang="en-MY" b="0" dirty="0">
                    <a:solidFill>
                      <a:schemeClr val="dk1"/>
                    </a:solidFill>
                  </a:rPr>
                  <a:t>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FCDDE54-40C7-763B-6EDD-5D5A40BB7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652816"/>
              </a:xfrm>
              <a:blipFill>
                <a:blip r:embed="rId3"/>
                <a:stretch>
                  <a:fillRect l="-1147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8139B5-7794-5D9C-0570-E731293B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</a:t>
            </a:fld>
            <a:endParaRPr lang="en-MY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C99DF39-D8AB-1094-6BC4-71DECD314575}"/>
              </a:ext>
            </a:extLst>
          </p:cNvPr>
          <p:cNvSpPr/>
          <p:nvPr/>
        </p:nvSpPr>
        <p:spPr>
          <a:xfrm flipH="1">
            <a:off x="8163612" y="1574276"/>
            <a:ext cx="4045972" cy="2820245"/>
          </a:xfrm>
          <a:prstGeom prst="cloud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35448A-FB95-01E8-A8C3-1BF4BC44A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18640"/>
              </p:ext>
            </p:extLst>
          </p:nvPr>
        </p:nvGraphicFramePr>
        <p:xfrm>
          <a:off x="9153425" y="2033041"/>
          <a:ext cx="23036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41">
                  <a:extLst>
                    <a:ext uri="{9D8B030D-6E8A-4147-A177-3AD203B41FA5}">
                      <a16:colId xmlns:a16="http://schemas.microsoft.com/office/drawing/2014/main" val="3620939920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1704659207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89278946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774554794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58834601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175096557"/>
                    </a:ext>
                  </a:extLst>
                </a:gridCol>
              </a:tblGrid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978245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378454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6422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146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💎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57697"/>
                  </a:ext>
                </a:extLst>
              </a:tr>
            </a:tbl>
          </a:graphicData>
        </a:graphic>
      </p:graphicFrame>
      <p:pic>
        <p:nvPicPr>
          <p:cNvPr id="8" name="Picture 7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C3789419-7CAA-C446-2BF6-944DAC6355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92" y="4137078"/>
            <a:ext cx="1016657" cy="1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77BDC1-91CC-7339-1D58-0AE5522A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7AAE-160B-0B21-58A7-EFC5CB80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C4EFA-38A0-DC69-FEB7-998A2885A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</p:spPr>
            <p:txBody>
              <a:bodyPr/>
              <a:lstStyle/>
              <a:p>
                <a:r>
                  <a:rPr lang="en-MY" dirty="0">
                    <a:solidFill>
                      <a:schemeClr val="bg1"/>
                    </a:solidFill>
                  </a:rPr>
                  <a:t>Next risk level transition (OLD)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r>
                  <a:rPr lang="en-MY" dirty="0"/>
                  <a:t>Next risk level transition (NEW)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pPr lvl="1"/>
                <a:r>
                  <a:rPr lang="en-MY" dirty="0"/>
                  <a:t>For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=25%</m:t>
                    </m:r>
                  </m:oMath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C4EFA-38A0-DC69-FEB7-998A2885A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-1304631"/>
                <a:ext cx="11166231" cy="7237598"/>
              </a:xfrm>
              <a:blipFill>
                <a:blip r:embed="rId2"/>
                <a:stretch>
                  <a:fillRect l="-983" t="-151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2658F-B8C7-89BF-93F6-2FDB2750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120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9F0AF2-711E-422E-16FC-E38DAC9A88C3}"/>
                  </a:ext>
                </a:extLst>
              </p:cNvPr>
              <p:cNvSpPr txBox="1"/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ax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MY" sz="2800" b="0" i="1" smtClean="0">
                              <a:latin typeface="Cambria Math" panose="02040503050406030204" pitchFamily="18" charset="0"/>
                            </a:rPr>
                            <m:t>80</m:t>
                          </m:r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9F0AF2-711E-422E-16FC-E38DAC9A8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2094252"/>
                <a:ext cx="93807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731117B9-8B12-167B-F2A8-91C53321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13" y="2838893"/>
            <a:ext cx="4944141" cy="3296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6934F-1F68-4E14-67B6-EACFC76554BB}"/>
                  </a:ext>
                </a:extLst>
              </p:cNvPr>
              <p:cNvSpPr txBox="1"/>
              <p:nvPr/>
            </p:nvSpPr>
            <p:spPr>
              <a:xfrm>
                <a:off x="8676166" y="2838893"/>
                <a:ext cx="20201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400" i="1" smtClean="0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400" b="0" i="1" smtClean="0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400" i="1">
                              <a:solidFill>
                                <a:srgbClr val="005D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rgbClr val="005D9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MY" sz="2400" dirty="0">
                  <a:solidFill>
                    <a:srgbClr val="005D9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6934F-1F68-4E14-67B6-EACFC7655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66" y="2838893"/>
                <a:ext cx="2020188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EADEC9-46D7-FB19-9848-51A9E8A6CD9D}"/>
              </a:ext>
            </a:extLst>
          </p:cNvPr>
          <p:cNvCxnSpPr>
            <a:cxnSpLocks/>
          </p:cNvCxnSpPr>
          <p:nvPr/>
        </p:nvCxnSpPr>
        <p:spPr>
          <a:xfrm>
            <a:off x="8000150" y="2905240"/>
            <a:ext cx="0" cy="29896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01321-37A3-124F-3F2E-5B9F07A1AC64}"/>
                  </a:ext>
                </a:extLst>
              </p:cNvPr>
              <p:cNvSpPr txBox="1"/>
              <p:nvPr/>
            </p:nvSpPr>
            <p:spPr>
              <a:xfrm>
                <a:off x="7830605" y="2589012"/>
                <a:ext cx="339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01321-37A3-124F-3F2E-5B9F07A1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605" y="2589012"/>
                <a:ext cx="339090" cy="369332"/>
              </a:xfrm>
              <a:prstGeom prst="rect">
                <a:avLst/>
              </a:prstGeom>
              <a:blipFill>
                <a:blip r:embed="rId6"/>
                <a:stretch>
                  <a:fillRect r="-1454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FC772DE5-8A7A-BFDC-CE43-743830124AC9}"/>
              </a:ext>
            </a:extLst>
          </p:cNvPr>
          <p:cNvSpPr/>
          <p:nvPr/>
        </p:nvSpPr>
        <p:spPr>
          <a:xfrm rot="5400000">
            <a:off x="9090481" y="1297152"/>
            <a:ext cx="290005" cy="2522131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90C5F-ADC2-2A33-4D2D-FC5408EA8AD4}"/>
                  </a:ext>
                </a:extLst>
              </p:cNvPr>
              <p:cNvSpPr txBox="1"/>
              <p:nvPr/>
            </p:nvSpPr>
            <p:spPr>
              <a:xfrm>
                <a:off x="8988607" y="2106348"/>
                <a:ext cx="976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rgbClr val="0000FF"/>
                    </a:solidFill>
                  </a:rPr>
                  <a:t>1-</a:t>
                </a:r>
                <a14:m>
                  <m:oMath xmlns:m="http://schemas.openxmlformats.org/officeDocument/2006/math">
                    <m:r>
                      <a:rPr lang="en-MY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MY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90C5F-ADC2-2A33-4D2D-FC5408EA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607" y="2106348"/>
                <a:ext cx="976203" cy="369332"/>
              </a:xfrm>
              <a:prstGeom prst="rect">
                <a:avLst/>
              </a:prstGeom>
              <a:blipFill>
                <a:blip r:embed="rId7"/>
                <a:stretch>
                  <a:fillRect l="-5625" t="-8333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7DEFB56-5724-DBF7-F76E-AAE191D8144E}"/>
              </a:ext>
            </a:extLst>
          </p:cNvPr>
          <p:cNvSpPr txBox="1"/>
          <p:nvPr/>
        </p:nvSpPr>
        <p:spPr>
          <a:xfrm>
            <a:off x="84233" y="5525521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MY" sz="1800" dirty="0"/>
              <a:t>Maximizing probability of getting at least 80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3FD5A-F630-1869-140A-FB0EDDEA73D8}"/>
              </a:ext>
            </a:extLst>
          </p:cNvPr>
          <p:cNvSpPr/>
          <p:nvPr/>
        </p:nvSpPr>
        <p:spPr>
          <a:xfrm>
            <a:off x="1850065" y="4667699"/>
            <a:ext cx="925033" cy="26581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4E434-3DAE-499E-1FF7-2ED185AD3CAD}"/>
              </a:ext>
            </a:extLst>
          </p:cNvPr>
          <p:cNvSpPr/>
          <p:nvPr/>
        </p:nvSpPr>
        <p:spPr>
          <a:xfrm>
            <a:off x="4263656" y="5577120"/>
            <a:ext cx="1089699" cy="26581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38ED1A-7D7E-5456-6B19-9D69684EA3CE}"/>
              </a:ext>
            </a:extLst>
          </p:cNvPr>
          <p:cNvSpPr/>
          <p:nvPr/>
        </p:nvSpPr>
        <p:spPr>
          <a:xfrm>
            <a:off x="3162498" y="4368283"/>
            <a:ext cx="484470" cy="26581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22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81FA67-CE01-4DE9-EDD8-CA8488F2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674E-5234-5F44-C699-0731C59B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15BD4-3D9E-3248-7A54-5948C08341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10978882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Next risk level transition (OLD)</a:t>
                </a:r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r>
                  <a:rPr lang="en-MY" dirty="0"/>
                  <a:t>Next risk level transition (NEW)</a:t>
                </a:r>
              </a:p>
              <a:p>
                <a:endParaRPr lang="en-MY" sz="8800" dirty="0"/>
              </a:p>
              <a:p>
                <a:endParaRPr lang="en-MY" sz="8800" dirty="0"/>
              </a:p>
              <a:p>
                <a:endParaRPr lang="en-MY" dirty="0"/>
              </a:p>
              <a:p>
                <a:pPr lvl="1"/>
                <a:r>
                  <a:rPr lang="en-MY" dirty="0"/>
                  <a:t>For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=25%</m:t>
                    </m:r>
                  </m:oMath>
                </a14:m>
                <a:endParaRPr lang="en-MY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MY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MY" dirty="0"/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15BD4-3D9E-3248-7A54-5948C0834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10978882"/>
              </a:xfrm>
              <a:blipFill>
                <a:blip r:embed="rId2"/>
                <a:stretch>
                  <a:fillRect l="-983" t="-94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B4756-CCF3-6B61-025B-9D5E18E1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121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B03E9A-1FC5-F446-2B0D-A6772850AA9F}"/>
                  </a:ext>
                </a:extLst>
              </p:cNvPr>
              <p:cNvSpPr txBox="1"/>
              <p:nvPr/>
            </p:nvSpPr>
            <p:spPr>
              <a:xfrm>
                <a:off x="1405602" y="1590355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B03E9A-1FC5-F446-2B0D-A6772850A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1590355"/>
                <a:ext cx="9380795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2CF60-D121-A3C5-DCD7-6BD3582E44E1}"/>
                  </a:ext>
                </a:extLst>
              </p:cNvPr>
              <p:cNvSpPr txBox="1"/>
              <p:nvPr/>
            </p:nvSpPr>
            <p:spPr>
              <a:xfrm>
                <a:off x="1313284" y="2778625"/>
                <a:ext cx="9095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MY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MY"/>
                              <m:t>∆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</m:t>
                        </m:r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MY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MY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42CF60-D121-A3C5-DCD7-6BD3582E4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284" y="2778625"/>
                <a:ext cx="9095990" cy="369332"/>
              </a:xfrm>
              <a:prstGeom prst="rect">
                <a:avLst/>
              </a:prstGeom>
              <a:blipFill>
                <a:blip r:embed="rId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741CE8-1897-82AC-1387-1AC6F85FC9AE}"/>
              </a:ext>
            </a:extLst>
          </p:cNvPr>
          <p:cNvSpPr/>
          <p:nvPr/>
        </p:nvSpPr>
        <p:spPr>
          <a:xfrm>
            <a:off x="9069572" y="1456660"/>
            <a:ext cx="861237" cy="12842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F794E-8B7E-9A44-5D44-DDC4D2B73227}"/>
                  </a:ext>
                </a:extLst>
              </p:cNvPr>
              <p:cNvSpPr txBox="1"/>
              <p:nvPr/>
            </p:nvSpPr>
            <p:spPr>
              <a:xfrm>
                <a:off x="1028480" y="4135713"/>
                <a:ext cx="9380794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MY" sz="2800" b="0" i="1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Sup>
                            <m:sSubSup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MY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MY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MY" sz="2800" i="1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F794E-8B7E-9A44-5D44-DDC4D2B73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80" y="4135713"/>
                <a:ext cx="9380794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CC6A19-173A-AC08-744C-60FA41F816E8}"/>
              </a:ext>
            </a:extLst>
          </p:cNvPr>
          <p:cNvSpPr txBox="1"/>
          <p:nvPr/>
        </p:nvSpPr>
        <p:spPr>
          <a:xfrm>
            <a:off x="84233" y="5525521"/>
            <a:ext cx="7943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MY" sz="1800" dirty="0"/>
              <a:t>Maximizing probability of reaching the </a:t>
            </a:r>
            <a:r>
              <a:rPr lang="en-MY" sz="1800" dirty="0" err="1"/>
              <a:t>VaR</a:t>
            </a:r>
            <a:r>
              <a:rPr lang="en-MY" sz="1800" dirty="0"/>
              <a:t> value.</a:t>
            </a:r>
          </a:p>
        </p:txBody>
      </p:sp>
    </p:spTree>
    <p:extLst>
      <p:ext uri="{BB962C8B-B14F-4D97-AF65-F5344CB8AC3E}">
        <p14:creationId xmlns:p14="http://schemas.microsoft.com/office/powerpoint/2010/main" val="323140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21FE96-1D1D-5BEF-6508-E632D4F6C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8D9-C9C4-E889-893E-55DA880F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5D0C3-1FC5-7B7C-087A-81DA9E58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122</a:t>
            </a:fld>
            <a:endParaRPr lang="en-MY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5414A5C-1B6A-5862-06CF-C2949F72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47" y="1010104"/>
            <a:ext cx="7256689" cy="48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2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8E4A-0F18-2580-8633-288A8794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0029A4-AA23-6AFE-8510-AAFB7E17B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Model free quantile Q-learning</a:t>
                </a:r>
              </a:p>
              <a:p>
                <a:pPr lvl="1"/>
                <a:r>
                  <a:rPr lang="en-MY" dirty="0"/>
                  <a:t>Quantile loss function (discrete random variable)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MY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,−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/>
              </a:p>
              <a:p>
                <a:pPr marL="1371600" lvl="3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lvl="1"/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0029A4-AA23-6AFE-8510-AAFB7E17B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7B1E5-8EFD-EAD9-F93F-63AC8C67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123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834AC-B8F9-CB85-1C95-23669A30C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3119" y="2932666"/>
            <a:ext cx="4461909" cy="297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4551E-E305-EB46-67C8-A78032552559}"/>
                  </a:ext>
                </a:extLst>
              </p:cNvPr>
              <p:cNvSpPr txBox="1"/>
              <p:nvPr/>
            </p:nvSpPr>
            <p:spPr>
              <a:xfrm>
                <a:off x="1397674" y="5885601"/>
                <a:ext cx="939665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Y" dirty="0"/>
                  <a:t>The optimal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MY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MY" i="1" dirty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MY" dirty="0"/>
                  <a:t> may not be unique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4551E-E305-EB46-67C8-A78032552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74" y="5885601"/>
                <a:ext cx="9396652" cy="390748"/>
              </a:xfrm>
              <a:prstGeom prst="rect">
                <a:avLst/>
              </a:prstGeom>
              <a:blipFill>
                <a:blip r:embed="rId5"/>
                <a:stretch>
                  <a:fillRect t="-4615" b="-20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36260DD-548B-39CB-876D-4EFDCA088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6971" y="2932666"/>
            <a:ext cx="4461909" cy="297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EC48B-05C6-73BC-78BE-6859739821A5}"/>
                  </a:ext>
                </a:extLst>
              </p:cNvPr>
              <p:cNvSpPr txBox="1"/>
              <p:nvPr/>
            </p:nvSpPr>
            <p:spPr>
              <a:xfrm>
                <a:off x="6646069" y="5897747"/>
                <a:ext cx="1402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MY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EC48B-05C6-73BC-78BE-68597398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69" y="5897747"/>
                <a:ext cx="1402556" cy="369332"/>
              </a:xfrm>
              <a:prstGeom prst="rect">
                <a:avLst/>
              </a:prstGeom>
              <a:blipFill>
                <a:blip r:embed="rId7"/>
                <a:stretch>
                  <a:fillRect r="-8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03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3E3F0E-F504-6E07-4B12-CD3290E0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6962-AC2A-169D-DE86-DC224266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87E75-6212-387C-8A87-8F27E18F4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Model free quantile Q-learning</a:t>
                </a:r>
              </a:p>
              <a:p>
                <a:pPr lvl="1"/>
                <a:r>
                  <a:rPr lang="en-MY" dirty="0"/>
                  <a:t>Quantile loss function (discrete random variable)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MY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,−</m:t>
                      </m:r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/>
              </a:p>
              <a:p>
                <a:pPr marL="1371600" lvl="3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marL="457200" lvl="1" indent="0">
                  <a:buNone/>
                </a:pPr>
                <a:endParaRPr lang="en-MY" b="0" dirty="0"/>
              </a:p>
              <a:p>
                <a:pPr lvl="1"/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87E75-6212-387C-8A87-8F27E18F4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B6FB0-F0C3-3294-65EC-4897397F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124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F245A-8669-25DF-F746-FFBEADD8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3119" y="2932666"/>
            <a:ext cx="4461909" cy="297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1D70B-AAF8-0338-FCA2-6BECDDB8B2F0}"/>
                  </a:ext>
                </a:extLst>
              </p:cNvPr>
              <p:cNvSpPr txBox="1"/>
              <p:nvPr/>
            </p:nvSpPr>
            <p:spPr>
              <a:xfrm>
                <a:off x="1397674" y="5885601"/>
                <a:ext cx="939665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Y" dirty="0"/>
                  <a:t>The optimal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MY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MY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MY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MY" i="1" dirty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MY" dirty="0"/>
                  <a:t> may not be unique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1D70B-AAF8-0338-FCA2-6BECDDB8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74" y="5885601"/>
                <a:ext cx="9396652" cy="390748"/>
              </a:xfrm>
              <a:prstGeom prst="rect">
                <a:avLst/>
              </a:prstGeom>
              <a:blipFill>
                <a:blip r:embed="rId5"/>
                <a:stretch>
                  <a:fillRect t="-4615" b="-20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E3471F5-C1BF-714E-B260-7749A8AC7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6971" y="2932666"/>
            <a:ext cx="4461909" cy="297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1AD36-1C9F-AC89-19A0-F76ECB0DCAF7}"/>
                  </a:ext>
                </a:extLst>
              </p:cNvPr>
              <p:cNvSpPr txBox="1"/>
              <p:nvPr/>
            </p:nvSpPr>
            <p:spPr>
              <a:xfrm>
                <a:off x="6646069" y="5897747"/>
                <a:ext cx="1402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MY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MY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1AD36-1C9F-AC89-19A0-F76ECB0DC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69" y="5897747"/>
                <a:ext cx="1402556" cy="369332"/>
              </a:xfrm>
              <a:prstGeom prst="rect">
                <a:avLst/>
              </a:prstGeom>
              <a:blipFill>
                <a:blip r:embed="rId7"/>
                <a:stretch>
                  <a:fillRect r="-87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4A1237C-FA34-CDCC-747E-397CC8F486D5}"/>
              </a:ext>
            </a:extLst>
          </p:cNvPr>
          <p:cNvSpPr/>
          <p:nvPr/>
        </p:nvSpPr>
        <p:spPr>
          <a:xfrm>
            <a:off x="9251950" y="525490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4168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0612 0.001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15010C-CAEE-68C9-4092-36CE24607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B3D1-2E09-BBBE-F554-C14877EE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A5B15-0D3B-1B29-B719-D1500A29FF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Model free quantile Q-learning</a:t>
                </a:r>
              </a:p>
              <a:p>
                <a:pPr lvl="1"/>
                <a:r>
                  <a:rPr lang="en-MY" dirty="0">
                    <a:solidFill>
                      <a:srgbClr val="008000"/>
                    </a:solidFill>
                  </a:rPr>
                  <a:t>Soft quantile loss function</a:t>
                </a:r>
                <a:r>
                  <a:rPr lang="en-MY" dirty="0"/>
                  <a:t>: smoothness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r>
                  <a:rPr lang="en-MY" dirty="0"/>
                  <a:t> 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bSup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MY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MY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lang="en-MY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𝛼𝜅</m:t>
                                      </m:r>
                                    </m:num>
                                    <m:den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MY" b="0" i="1" smtClean="0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r>
                                        <a:rPr lang="en-MY" b="0" i="1" smtClean="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bSup>
                    <m:d>
                      <m:d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MY" b="0" dirty="0"/>
              </a:p>
              <a:p>
                <a:pPr lvl="2"/>
                <a:r>
                  <a:rPr lang="en-MY" dirty="0"/>
                  <a:t>Strongly convex (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dirty="0"/>
                  <a:t>) </a:t>
                </a:r>
              </a:p>
              <a:p>
                <a:pPr lvl="2"/>
                <a:r>
                  <a:rPr lang="en-MY" dirty="0"/>
                  <a:t>Lipschitz continuous 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MY" dirty="0"/>
                  <a:t> )</a:t>
                </a:r>
              </a:p>
              <a:p>
                <a:pPr marL="914400" lvl="2" indent="0">
                  <a:buNone/>
                </a:pPr>
                <a:endParaRPr lang="en-MY" b="0" dirty="0"/>
              </a:p>
              <a:p>
                <a:pPr lvl="1"/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A5B15-0D3B-1B29-B719-D1500A29FF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F8A4-E31A-8DD9-47ED-AAF6069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F391A-2525-9A06-99EB-7C93E291CE1E}"/>
                  </a:ext>
                </a:extLst>
              </p:cNvPr>
              <p:cNvSpPr txBox="1"/>
              <p:nvPr/>
            </p:nvSpPr>
            <p:spPr>
              <a:xfrm>
                <a:off x="8963247" y="2271454"/>
                <a:ext cx="12014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3F391A-2525-9A06-99EB-7C93E291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247" y="2271454"/>
                <a:ext cx="1201478" cy="461665"/>
              </a:xfrm>
              <a:prstGeom prst="rect">
                <a:avLst/>
              </a:prstGeom>
              <a:blipFill>
                <a:blip r:embed="rId3"/>
                <a:stretch>
                  <a:fillRect l="-152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05BA6-E46C-A7A8-E47A-D48B69AEE1DD}"/>
                  </a:ext>
                </a:extLst>
              </p:cNvPr>
              <p:cNvSpPr txBox="1"/>
              <p:nvPr/>
            </p:nvSpPr>
            <p:spPr>
              <a:xfrm>
                <a:off x="8963246" y="2950166"/>
                <a:ext cx="1743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∈[−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05BA6-E46C-A7A8-E47A-D48B69AE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246" y="2950166"/>
                <a:ext cx="1743739" cy="461665"/>
              </a:xfrm>
              <a:prstGeom prst="rect">
                <a:avLst/>
              </a:prstGeom>
              <a:blipFill>
                <a:blip r:embed="rId4"/>
                <a:stretch>
                  <a:fillRect l="-1049" b="-1578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573E32-FD25-668B-C4FA-44A6C5929D14}"/>
                  </a:ext>
                </a:extLst>
              </p:cNvPr>
              <p:cNvSpPr txBox="1"/>
              <p:nvPr/>
            </p:nvSpPr>
            <p:spPr>
              <a:xfrm>
                <a:off x="8963245" y="3616382"/>
                <a:ext cx="1743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573E32-FD25-668B-C4FA-44A6C592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245" y="3616382"/>
                <a:ext cx="1743739" cy="461665"/>
              </a:xfrm>
              <a:prstGeom prst="rect">
                <a:avLst/>
              </a:prstGeom>
              <a:blipFill>
                <a:blip r:embed="rId5"/>
                <a:stretch>
                  <a:fillRect l="-1049" b="-1578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E8CD5-8C60-5234-1F1F-D0D6755A9EF1}"/>
                  </a:ext>
                </a:extLst>
              </p:cNvPr>
              <p:cNvSpPr txBox="1"/>
              <p:nvPr/>
            </p:nvSpPr>
            <p:spPr>
              <a:xfrm>
                <a:off x="8963245" y="4270663"/>
                <a:ext cx="17437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E8CD5-8C60-5234-1F1F-D0D6755A9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245" y="4270663"/>
                <a:ext cx="1743739" cy="461665"/>
              </a:xfrm>
              <a:prstGeom prst="rect">
                <a:avLst/>
              </a:prstGeom>
              <a:blipFill>
                <a:blip r:embed="rId6"/>
                <a:stretch>
                  <a:fillRect l="-104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26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378A4E-4983-757D-7DCA-F042F9D2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0B23-8A5D-84B3-FD29-EC04412C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859C8-3BED-637B-E8D0-787FC5CF3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Model free quantile Q-learning</a:t>
                </a:r>
              </a:p>
              <a:p>
                <a:pPr lvl="1"/>
                <a:r>
                  <a:rPr lang="en-MY" dirty="0"/>
                  <a:t>Soft quantile loss function: smoothness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r>
                  <a:rPr lang="en-MY" dirty="0"/>
                  <a:t> 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bSup>
                      <m:d>
                        <m:dPr>
                          <m:ctrlP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MY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MY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MY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noBar"/>
                                  <m:ctrlP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MY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MY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MY" sz="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MY" sz="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MY" sz="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lang="en-MY" sz="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MY" sz="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sz="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𝛼𝜅</m:t>
                                      </m:r>
                                    </m:num>
                                    <m:den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MY" sz="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num>
                                    <m:den>
                                      <m:r>
                                        <a:rPr lang="en-MY" sz="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den>
                                  </m:f>
                                  <m:r>
                                    <a:rPr lang="en-MY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MY" dirty="0"/>
              </a:p>
              <a:p>
                <a:pPr lvl="2"/>
                <a14:m>
                  <m:oMath xmlns:m="http://schemas.openxmlformats.org/officeDocument/2006/math"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bSup>
                    <m:d>
                      <m:d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MY" b="0" dirty="0"/>
              </a:p>
              <a:p>
                <a:pPr lvl="2"/>
                <a:r>
                  <a:rPr lang="en-MY" dirty="0"/>
                  <a:t>Strongly convex (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dirty="0"/>
                  <a:t>) </a:t>
                </a:r>
              </a:p>
              <a:p>
                <a:pPr lvl="2"/>
                <a:r>
                  <a:rPr lang="en-MY" dirty="0"/>
                  <a:t>Lipschitz continuous 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,1−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MY" dirty="0"/>
                  <a:t> )</a:t>
                </a:r>
              </a:p>
              <a:p>
                <a:pPr marL="914400" lvl="2" indent="0">
                  <a:buNone/>
                </a:pPr>
                <a:endParaRPr lang="en-MY" b="0" dirty="0"/>
              </a:p>
              <a:p>
                <a:pPr lvl="1"/>
                <a:endParaRPr lang="en-MY" dirty="0"/>
              </a:p>
              <a:p>
                <a:pPr lvl="2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7859C8-3BED-637B-E8D0-787FC5CF3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98471-5E22-8F46-BE4B-1BEC00AF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18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DF10D4-69EA-07DB-F348-C469677C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1D4D-4F27-BAC4-7B34-F070726D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0288-1872-5A7A-D38A-8872D747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127</a:t>
            </a:fld>
            <a:endParaRPr lang="en-MY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3DE6A1-5A33-21DD-426D-0EC24A0F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43" y="1523025"/>
            <a:ext cx="5478161" cy="3654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04BDC-055A-A88D-537B-51D778D0E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873" y="1523025"/>
            <a:ext cx="5481084" cy="3652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C7A48-F507-3C80-797D-A8D03ACD6F90}"/>
                  </a:ext>
                </a:extLst>
              </p:cNvPr>
              <p:cNvSpPr txBox="1"/>
              <p:nvPr/>
            </p:nvSpPr>
            <p:spPr>
              <a:xfrm>
                <a:off x="606056" y="5334975"/>
                <a:ext cx="1106849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Y" dirty="0">
                    <a:solidFill>
                      <a:schemeClr val="tx1"/>
                    </a:solidFill>
                  </a:rPr>
                  <a:t>Soft quantile loss function ensure unique optimal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MY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bSup>
                    <m:d>
                      <m:dPr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MY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C7A48-F507-3C80-797D-A8D03ACD6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56" y="5334975"/>
                <a:ext cx="11068493" cy="390748"/>
              </a:xfrm>
              <a:prstGeom prst="rect">
                <a:avLst/>
              </a:prstGeom>
              <a:blipFill>
                <a:blip r:embed="rId5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53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7D4DC-1605-3243-1E88-D3812790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AF44F-748B-93A0-46BF-C13645F8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BE596-03E6-4578-C1C3-03C70E77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128</a:t>
            </a:fld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E327E-5029-6727-9CBE-27F22BD7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6557" y="1459228"/>
            <a:ext cx="5478160" cy="3652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46E875-83C2-A410-5C7B-DE252AA819F2}"/>
                  </a:ext>
                </a:extLst>
              </p:cNvPr>
              <p:cNvSpPr txBox="1"/>
              <p:nvPr/>
            </p:nvSpPr>
            <p:spPr>
              <a:xfrm>
                <a:off x="606056" y="5334975"/>
                <a:ext cx="1106849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Y" dirty="0">
                    <a:solidFill>
                      <a:schemeClr val="tx1"/>
                    </a:solidFill>
                  </a:rPr>
                  <a:t>Soft quantile loss function ensure unique optimal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MY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bSup>
                    <m:d>
                      <m:dPr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MY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46E875-83C2-A410-5C7B-DE252AA81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56" y="5334975"/>
                <a:ext cx="11068493" cy="390748"/>
              </a:xfrm>
              <a:prstGeom prst="rect">
                <a:avLst/>
              </a:prstGeom>
              <a:blipFill>
                <a:blip r:embed="rId4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6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75E53-3FD5-8BAD-8BA9-75CFC81C9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8B09-FE9C-1170-F52E-5F20CE695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38E5-FA75-8C03-4485-7CAD5475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129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4D829-B0DD-56DB-0415-D7EF3BAB486F}"/>
                  </a:ext>
                </a:extLst>
              </p:cNvPr>
              <p:cNvSpPr txBox="1"/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4D829-B0DD-56DB-0415-D7EF3BAB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blipFill>
                <a:blip r:embed="rId3"/>
                <a:stretch>
                  <a:fillRect l="-6557" t="-8025" r="-2623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41AE5-17DC-84FB-A163-5A313D386178}"/>
                  </a:ext>
                </a:extLst>
              </p:cNvPr>
              <p:cNvSpPr txBox="1"/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41AE5-17DC-84FB-A163-5A313D38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blipFill>
                <a:blip r:embed="rId4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A4960DF-2701-AF3F-171D-CDEDB9A9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886536"/>
            <a:ext cx="10765790" cy="50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B2815099-B10A-8ECB-BAA9-E1461B866F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B2815099-B10A-8ECB-BAA9-E1461B866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3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B178FAC-201F-DA0E-2B23-93DCB593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829B-7F87-1994-896E-8ED0B8D6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ECEF9-B444-5358-90D6-53088F947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3284" y="2103807"/>
            <a:ext cx="4800600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49E20-5C4E-059B-61FF-00133EF1700C}"/>
              </a:ext>
            </a:extLst>
          </p:cNvPr>
          <p:cNvSpPr txBox="1"/>
          <p:nvPr/>
        </p:nvSpPr>
        <p:spPr>
          <a:xfrm>
            <a:off x="1800225" y="3134634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Let’s assume T=100, we care about a 100 horizon MDP.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4FDC9-D3B9-813A-A8C4-0C6B9D8AFB2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890838" y="2352675"/>
            <a:ext cx="233362" cy="7819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7269-32E8-EA4C-B259-FA902360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6D17-5748-63AD-0F71-C86552BD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9064B-055C-75F7-4690-5A02C3AC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130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7C193-DA6A-AB55-8880-5CDFB743D238}"/>
              </a:ext>
            </a:extLst>
          </p:cNvPr>
          <p:cNvSpPr/>
          <p:nvPr/>
        </p:nvSpPr>
        <p:spPr>
          <a:xfrm>
            <a:off x="11029950" y="2606039"/>
            <a:ext cx="1015513" cy="132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Actions</a:t>
            </a:r>
          </a:p>
          <a:p>
            <a:pPr algn="ctr"/>
            <a:r>
              <a:rPr lang="en-US" sz="1600" b="1" dirty="0">
                <a:solidFill>
                  <a:srgbClr val="1894F2"/>
                </a:solidFill>
              </a:rPr>
              <a:t>Left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DE8352"/>
                </a:solidFill>
              </a:rPr>
              <a:t>Right</a:t>
            </a:r>
          </a:p>
          <a:p>
            <a:pPr algn="ctr"/>
            <a:r>
              <a:rPr lang="en-US" sz="1600" b="1" dirty="0">
                <a:solidFill>
                  <a:srgbClr val="3B8C4D"/>
                </a:solidFill>
              </a:rPr>
              <a:t>Up</a:t>
            </a:r>
          </a:p>
          <a:p>
            <a:pPr algn="ctr"/>
            <a:r>
              <a:rPr lang="en-US" sz="1600" b="1" dirty="0">
                <a:solidFill>
                  <a:srgbClr val="BA7DC8"/>
                </a:solidFill>
              </a:rPr>
              <a:t>Down</a:t>
            </a:r>
          </a:p>
        </p:txBody>
      </p:sp>
      <p:pic>
        <p:nvPicPr>
          <p:cNvPr id="9" name="Picture 8" descr="A grid of lines with purple lines&#10;&#10;AI-generated content may be incorrect.">
            <a:extLst>
              <a:ext uri="{FF2B5EF4-FFF2-40B4-BE49-F238E27FC236}">
                <a16:creationId xmlns:a16="http://schemas.microsoft.com/office/drawing/2014/main" id="{E517CF8F-8567-2921-A501-2E40CF56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2" y="761414"/>
            <a:ext cx="10553943" cy="496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321CD9-2AE4-3F7D-2081-65F1F0A44119}"/>
                  </a:ext>
                </a:extLst>
              </p:cNvPr>
              <p:cNvSpPr txBox="1"/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321CD9-2AE4-3F7D-2081-65F1F0A4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blipFill>
                <a:blip r:embed="rId3"/>
                <a:stretch>
                  <a:fillRect l="-6557" t="-8025" r="-2623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518DF-EEF0-3FEB-B1CD-64981241ED13}"/>
                  </a:ext>
                </a:extLst>
              </p:cNvPr>
              <p:cNvSpPr txBox="1"/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518DF-EEF0-3FEB-B1CD-64981241E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blipFill>
                <a:blip r:embed="rId4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09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DE25-F776-1C70-6FDE-81171CFB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3199-CD72-8B9A-2A35-72B6FEE1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15C4E-BF4D-A7E8-9526-CEA89CCC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131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10E573-7CD2-9BAD-C96D-D7593D993C6C}"/>
                  </a:ext>
                </a:extLst>
              </p:cNvPr>
              <p:cNvSpPr txBox="1"/>
              <p:nvPr/>
            </p:nvSpPr>
            <p:spPr>
              <a:xfrm rot="16200000">
                <a:off x="-7194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10E573-7CD2-9BAD-C96D-D7593D993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19457" y="2972590"/>
                <a:ext cx="1975156" cy="369332"/>
              </a:xfrm>
              <a:prstGeom prst="rect">
                <a:avLst/>
              </a:prstGeom>
              <a:blipFill>
                <a:blip r:embed="rId2"/>
                <a:stretch>
                  <a:fillRect l="-8333" t="-8025" r="-28333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0A119E-CCA9-85B1-730C-4FA894490816}"/>
                  </a:ext>
                </a:extLst>
              </p:cNvPr>
              <p:cNvSpPr txBox="1"/>
              <p:nvPr/>
            </p:nvSpPr>
            <p:spPr>
              <a:xfrm>
                <a:off x="4987516" y="464140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0A119E-CCA9-85B1-730C-4FA894490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16" y="4641404"/>
                <a:ext cx="1936428" cy="369332"/>
              </a:xfrm>
              <a:prstGeom prst="rect">
                <a:avLst/>
              </a:prstGeom>
              <a:blipFill>
                <a:blip r:embed="rId3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9D8C262-786F-6335-CE24-32279125D526}"/>
              </a:ext>
            </a:extLst>
          </p:cNvPr>
          <p:cNvSpPr/>
          <p:nvPr/>
        </p:nvSpPr>
        <p:spPr>
          <a:xfrm>
            <a:off x="11029950" y="2606039"/>
            <a:ext cx="1015513" cy="132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Actions</a:t>
            </a:r>
          </a:p>
          <a:p>
            <a:pPr algn="ctr"/>
            <a:r>
              <a:rPr lang="en-US" sz="1600" b="1" dirty="0">
                <a:solidFill>
                  <a:srgbClr val="1894F2"/>
                </a:solidFill>
              </a:rPr>
              <a:t>Left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DE8352"/>
                </a:solidFill>
              </a:rPr>
              <a:t>Right</a:t>
            </a:r>
          </a:p>
          <a:p>
            <a:pPr algn="ctr"/>
            <a:r>
              <a:rPr lang="en-US" sz="1600" b="1" dirty="0">
                <a:solidFill>
                  <a:srgbClr val="3B8C4D"/>
                </a:solidFill>
              </a:rPr>
              <a:t>Up</a:t>
            </a:r>
          </a:p>
          <a:p>
            <a:pPr algn="ctr"/>
            <a:r>
              <a:rPr lang="en-US" sz="1600" b="1" dirty="0">
                <a:solidFill>
                  <a:srgbClr val="BA7DC8"/>
                </a:solidFill>
              </a:rPr>
              <a:t>Down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88B5F3-A38A-0A15-BD35-E8D75FBE3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" t="62507" r="66653" b="18689"/>
          <a:stretch/>
        </p:blipFill>
        <p:spPr>
          <a:xfrm>
            <a:off x="567147" y="2046514"/>
            <a:ext cx="10462608" cy="259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A5659-A899-6375-075B-C4EC438C8FBF}"/>
                  </a:ext>
                </a:extLst>
              </p:cNvPr>
              <p:cNvSpPr txBox="1"/>
              <p:nvPr/>
            </p:nvSpPr>
            <p:spPr>
              <a:xfrm>
                <a:off x="83452" y="5133284"/>
                <a:ext cx="12009519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MY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A5659-A899-6375-075B-C4EC438C8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2" y="5133284"/>
                <a:ext cx="12009519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369E-7F31-125F-1E5F-E7092A5C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9727-0F2E-0B5B-529D-BEDFB150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C41CA-66E4-DF45-37F5-5A171B9C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132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226E5-4104-D42C-A5DE-786370CE645F}"/>
              </a:ext>
            </a:extLst>
          </p:cNvPr>
          <p:cNvSpPr/>
          <p:nvPr/>
        </p:nvSpPr>
        <p:spPr>
          <a:xfrm>
            <a:off x="11029950" y="2606039"/>
            <a:ext cx="1015513" cy="132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Actions</a:t>
            </a:r>
          </a:p>
          <a:p>
            <a:pPr algn="ctr"/>
            <a:r>
              <a:rPr lang="en-US" sz="1600" b="1" dirty="0">
                <a:solidFill>
                  <a:srgbClr val="1894F2"/>
                </a:solidFill>
              </a:rPr>
              <a:t>Left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DE8352"/>
                </a:solidFill>
              </a:rPr>
              <a:t>Right</a:t>
            </a:r>
          </a:p>
          <a:p>
            <a:pPr algn="ctr"/>
            <a:r>
              <a:rPr lang="en-US" sz="1600" b="1" dirty="0">
                <a:solidFill>
                  <a:srgbClr val="3B8C4D"/>
                </a:solidFill>
              </a:rPr>
              <a:t>Up</a:t>
            </a:r>
          </a:p>
          <a:p>
            <a:pPr algn="ctr"/>
            <a:r>
              <a:rPr lang="en-US" sz="1600" b="1" dirty="0">
                <a:solidFill>
                  <a:srgbClr val="BA7DC8"/>
                </a:solidFill>
              </a:rPr>
              <a:t>Down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C64E95-ED73-9EF5-8CBE-FF1975F1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t="62582" r="67125" b="18459"/>
          <a:stretch/>
        </p:blipFill>
        <p:spPr>
          <a:xfrm>
            <a:off x="567147" y="2046514"/>
            <a:ext cx="10462608" cy="2594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006433-D791-AD21-323C-FA9346D2083E}"/>
                  </a:ext>
                </a:extLst>
              </p:cNvPr>
              <p:cNvSpPr txBox="1"/>
              <p:nvPr/>
            </p:nvSpPr>
            <p:spPr>
              <a:xfrm>
                <a:off x="4987516" y="464140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006433-D791-AD21-323C-FA9346D20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16" y="4641404"/>
                <a:ext cx="1936428" cy="369332"/>
              </a:xfrm>
              <a:prstGeom prst="rect">
                <a:avLst/>
              </a:prstGeom>
              <a:blipFill>
                <a:blip r:embed="rId3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86E294-2B9A-A621-01AB-B2A3175E4F59}"/>
                  </a:ext>
                </a:extLst>
              </p:cNvPr>
              <p:cNvSpPr txBox="1"/>
              <p:nvPr/>
            </p:nvSpPr>
            <p:spPr>
              <a:xfrm rot="16200000">
                <a:off x="-7194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86E294-2B9A-A621-01AB-B2A3175E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19457" y="2972590"/>
                <a:ext cx="1975156" cy="369332"/>
              </a:xfrm>
              <a:prstGeom prst="rect">
                <a:avLst/>
              </a:prstGeom>
              <a:blipFill>
                <a:blip r:embed="rId4"/>
                <a:stretch>
                  <a:fillRect l="-8333" t="-8025" r="-28333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09DB8-518E-3873-41A0-FD1DCBB23532}"/>
                  </a:ext>
                </a:extLst>
              </p:cNvPr>
              <p:cNvSpPr txBox="1"/>
              <p:nvPr/>
            </p:nvSpPr>
            <p:spPr>
              <a:xfrm>
                <a:off x="83452" y="5133284"/>
                <a:ext cx="12009519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MY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MY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sub>
                            <m:sup>
                              <m:r>
                                <a:rPr lang="en-US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MY" sz="2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509DB8-518E-3873-41A0-FD1DCBB23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2" y="5133284"/>
                <a:ext cx="12009519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13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8BA56-FE17-C294-93AE-7BC63339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EDC5-8C97-D122-67AC-368A2F86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E5DAC-EE58-D67E-1A4B-B24DD95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133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6601E-7CC1-D378-0EB3-9B830EB5EFB6}"/>
              </a:ext>
            </a:extLst>
          </p:cNvPr>
          <p:cNvSpPr/>
          <p:nvPr/>
        </p:nvSpPr>
        <p:spPr>
          <a:xfrm>
            <a:off x="11029950" y="2606039"/>
            <a:ext cx="1015513" cy="132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Actions</a:t>
            </a:r>
          </a:p>
          <a:p>
            <a:pPr algn="ctr"/>
            <a:r>
              <a:rPr lang="en-US" sz="1600" b="1" dirty="0">
                <a:solidFill>
                  <a:srgbClr val="1894F2"/>
                </a:solidFill>
              </a:rPr>
              <a:t>Left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DE8352"/>
                </a:solidFill>
              </a:rPr>
              <a:t>Right</a:t>
            </a:r>
          </a:p>
          <a:p>
            <a:pPr algn="ctr"/>
            <a:r>
              <a:rPr lang="en-US" sz="1600" b="1" dirty="0">
                <a:solidFill>
                  <a:srgbClr val="3B8C4D"/>
                </a:solidFill>
              </a:rPr>
              <a:t>Up</a:t>
            </a:r>
          </a:p>
          <a:p>
            <a:pPr algn="ctr"/>
            <a:r>
              <a:rPr lang="en-US" sz="1600" b="1" dirty="0">
                <a:solidFill>
                  <a:srgbClr val="BA7DC8"/>
                </a:solidFill>
              </a:rPr>
              <a:t>Down</a:t>
            </a:r>
          </a:p>
        </p:txBody>
      </p:sp>
      <p:pic>
        <p:nvPicPr>
          <p:cNvPr id="9" name="Picture 8" descr="A grid of lines with purple lines&#10;&#10;AI-generated content may be incorrect.">
            <a:extLst>
              <a:ext uri="{FF2B5EF4-FFF2-40B4-BE49-F238E27FC236}">
                <a16:creationId xmlns:a16="http://schemas.microsoft.com/office/drawing/2014/main" id="{9B2FF847-0183-9487-B839-9619429C8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2" y="761414"/>
            <a:ext cx="10553943" cy="496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B07B55-36EB-B233-6DA9-675418E52BBA}"/>
                  </a:ext>
                </a:extLst>
              </p:cNvPr>
              <p:cNvSpPr txBox="1"/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34D829-B0DD-56DB-0415-D7EF3BAB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blipFill>
                <a:blip r:embed="rId3"/>
                <a:stretch>
                  <a:fillRect l="-6557" t="-8025" r="-2623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A0A8-9B43-5AD2-EAB3-F76ECE7C0C91}"/>
                  </a:ext>
                </a:extLst>
              </p:cNvPr>
              <p:cNvSpPr txBox="1"/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41AE5-17DC-84FB-A163-5A313D38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blipFill>
                <a:blip r:embed="rId4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11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A3BBC-4BC0-42BC-0124-178E237B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aR-1">
            <a:hlinkClick r:id="" action="ppaction://media"/>
            <a:extLst>
              <a:ext uri="{FF2B5EF4-FFF2-40B4-BE49-F238E27FC236}">
                <a16:creationId xmlns:a16="http://schemas.microsoft.com/office/drawing/2014/main" id="{C1AB8AB1-BDC7-7EF0-56CD-7648A50E6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87" y="568960"/>
            <a:ext cx="10678763" cy="5344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13702-7A10-9663-B3A9-5DB70797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A694-9834-31C9-D53F-3F21E55A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134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44535-4F19-B722-8660-891F8C52843C}"/>
              </a:ext>
            </a:extLst>
          </p:cNvPr>
          <p:cNvSpPr/>
          <p:nvPr/>
        </p:nvSpPr>
        <p:spPr>
          <a:xfrm>
            <a:off x="11029950" y="2606039"/>
            <a:ext cx="1015513" cy="132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Actions</a:t>
            </a:r>
          </a:p>
          <a:p>
            <a:pPr algn="ctr"/>
            <a:r>
              <a:rPr lang="en-US" sz="1600" b="1" dirty="0">
                <a:solidFill>
                  <a:srgbClr val="1894F2"/>
                </a:solidFill>
              </a:rPr>
              <a:t>Left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b="1" dirty="0">
                <a:solidFill>
                  <a:srgbClr val="DE8352"/>
                </a:solidFill>
              </a:rPr>
              <a:t>Right</a:t>
            </a:r>
          </a:p>
          <a:p>
            <a:pPr algn="ctr"/>
            <a:r>
              <a:rPr lang="en-US" sz="1600" b="1" dirty="0">
                <a:solidFill>
                  <a:srgbClr val="3B8C4D"/>
                </a:solidFill>
              </a:rPr>
              <a:t>Up</a:t>
            </a:r>
          </a:p>
          <a:p>
            <a:pPr algn="ctr"/>
            <a:r>
              <a:rPr lang="en-US" sz="1600" b="1" dirty="0">
                <a:solidFill>
                  <a:srgbClr val="BA7DC8"/>
                </a:solidFill>
              </a:rPr>
              <a:t>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6C2A15-8DE8-445C-8030-DB6F5AAD1BA0}"/>
                  </a:ext>
                </a:extLst>
              </p:cNvPr>
              <p:cNvSpPr txBox="1"/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Value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6C2A15-8DE8-445C-8030-DB6F5AAD1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21057" y="2972590"/>
                <a:ext cx="1975156" cy="369332"/>
              </a:xfrm>
              <a:prstGeom prst="rect">
                <a:avLst/>
              </a:prstGeom>
              <a:blipFill>
                <a:blip r:embed="rId5"/>
                <a:stretch>
                  <a:fillRect l="-6557" t="-8025" r="-2623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9308A-189C-4869-14A3-2A769D5913EB}"/>
                  </a:ext>
                </a:extLst>
              </p:cNvPr>
              <p:cNvSpPr txBox="1"/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Quantile level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9308A-189C-4869-14A3-2A769D59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156" y="5840284"/>
                <a:ext cx="1936428" cy="369332"/>
              </a:xfrm>
              <a:prstGeom prst="rect">
                <a:avLst/>
              </a:prstGeom>
              <a:blipFill>
                <a:blip r:embed="rId6"/>
                <a:stretch>
                  <a:fillRect l="-25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91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D603-3F86-B783-7383-1C13570D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5649-1DDA-F99E-6D01-306C2B83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9E25B-4DB0-B465-CC48-E1F36B1F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135</a:t>
            </a:fld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BC0A9-D4C6-162B-C8C2-EB5620154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t="807" r="1649" b="6283"/>
          <a:stretch/>
        </p:blipFill>
        <p:spPr>
          <a:xfrm>
            <a:off x="2339975" y="1056640"/>
            <a:ext cx="7088505" cy="448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98546-787A-2112-F3BB-9F555949E75D}"/>
              </a:ext>
            </a:extLst>
          </p:cNvPr>
          <p:cNvSpPr txBox="1"/>
          <p:nvPr/>
        </p:nvSpPr>
        <p:spPr>
          <a:xfrm>
            <a:off x="4639768" y="5476240"/>
            <a:ext cx="291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Number of iterations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23105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9BEA0-78FF-E9B1-91D0-C427A672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D90D-454B-E6FF-A346-C08CE188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67B64-96D8-534C-9D9B-9B2A852F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4462-4B83-DC03-3B2F-7F07B0C6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136</a:t>
            </a:fld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A3D62-7B1F-01C1-FB1A-4CE0A925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13" y="1623497"/>
            <a:ext cx="8522797" cy="2351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2F4B5-CF44-7D17-BE5B-D1045994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957" y="4132472"/>
            <a:ext cx="8639393" cy="20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46AA-6CFB-A408-9AE2-98393B59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D0ED-EEF3-BAEC-EB75-DD4D4521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9386-A855-981C-D740-92631983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MDP is not practical due to infinite state space.</a:t>
            </a:r>
          </a:p>
          <a:p>
            <a:pPr lvl="1"/>
            <a:r>
              <a:rPr lang="en-MY" dirty="0"/>
              <a:t>Proposed discretized framework with performance bound.</a:t>
            </a:r>
          </a:p>
          <a:p>
            <a:pPr lvl="1"/>
            <a:endParaRPr lang="en-MY" dirty="0"/>
          </a:p>
          <a:p>
            <a:r>
              <a:rPr lang="en-MY" dirty="0"/>
              <a:t>Model free </a:t>
            </a:r>
            <a:r>
              <a:rPr lang="en-MY" dirty="0" err="1"/>
              <a:t>VaR</a:t>
            </a:r>
            <a:r>
              <a:rPr lang="en-MY" dirty="0"/>
              <a:t> MDP </a:t>
            </a:r>
          </a:p>
          <a:p>
            <a:pPr lvl="1"/>
            <a:r>
              <a:rPr lang="en-MY" dirty="0"/>
              <a:t>Proposed a computation efficient </a:t>
            </a:r>
            <a:r>
              <a:rPr lang="en-MY" dirty="0" err="1"/>
              <a:t>VaR</a:t>
            </a:r>
            <a:r>
              <a:rPr lang="en-MY" dirty="0"/>
              <a:t> DP.</a:t>
            </a:r>
          </a:p>
          <a:p>
            <a:pPr lvl="1"/>
            <a:r>
              <a:rPr lang="en-MY" dirty="0"/>
              <a:t>Proposed </a:t>
            </a:r>
            <a:r>
              <a:rPr lang="en-MY" dirty="0" err="1"/>
              <a:t>VaR</a:t>
            </a:r>
            <a:r>
              <a:rPr lang="en-MY" dirty="0"/>
              <a:t> Q learning algorithm.</a:t>
            </a:r>
          </a:p>
          <a:p>
            <a:pPr marL="457200" lvl="1" indent="0">
              <a:buNone/>
            </a:pPr>
            <a:br>
              <a:rPr lang="en-MY" dirty="0"/>
            </a:br>
            <a:endParaRPr lang="en-MY" dirty="0"/>
          </a:p>
          <a:p>
            <a:pPr lvl="1"/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AAD47-8CF7-B1AB-9847-9BDCB112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059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F7C96-ED0E-4497-45A4-54D100476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6233A3-34A7-005C-1FB3-F98AC000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for Risk Sensitive RL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06EEB-3A61-9FB7-FC85-13373001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83D6D2B-E22E-644A-A054-74AAB59ED8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23292392"/>
                  </p:ext>
                </p:extLst>
              </p:nvPr>
            </p:nvGraphicFramePr>
            <p:xfrm>
              <a:off x="670250" y="1516451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83D6D2B-E22E-644A-A054-74AAB59ED8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23292392"/>
                  </p:ext>
                </p:extLst>
              </p:nvPr>
            </p:nvGraphicFramePr>
            <p:xfrm>
              <a:off x="670250" y="1516451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685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843" t="-226923" r="-1124" b="-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708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3C8A-9574-B197-0AB6-26A4457E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139</a:t>
            </a:fld>
            <a:endParaRPr lang="en-M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44F7F4-21A7-A54F-E977-733B7D697411}"/>
              </a:ext>
            </a:extLst>
          </p:cNvPr>
          <p:cNvSpPr txBox="1"/>
          <p:nvPr/>
        </p:nvSpPr>
        <p:spPr>
          <a:xfrm>
            <a:off x="4628373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72BB65-C78A-A211-F2B4-60C6D6598A87}"/>
              </a:ext>
            </a:extLst>
          </p:cNvPr>
          <p:cNvSpPr txBox="1"/>
          <p:nvPr/>
        </p:nvSpPr>
        <p:spPr>
          <a:xfrm rot="16200000">
            <a:off x="-362010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888AD5E-9B70-514B-4C87-915EFF4C0DBE}"/>
              </a:ext>
            </a:extLst>
          </p:cNvPr>
          <p:cNvGrpSpPr/>
          <p:nvPr/>
        </p:nvGrpSpPr>
        <p:grpSpPr>
          <a:xfrm>
            <a:off x="1214135" y="68915"/>
            <a:ext cx="4080997" cy="2942876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9126077-E8FF-1445-A9C6-6A8B32E0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BA09D6-7F0E-BEBE-43D9-0748D5D9574F}"/>
                </a:ext>
              </a:extLst>
            </p:cNvPr>
            <p:cNvSpPr txBox="1"/>
            <p:nvPr/>
          </p:nvSpPr>
          <p:spPr>
            <a:xfrm>
              <a:off x="1214135" y="68915"/>
              <a:ext cx="367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/>
                <a:t>Mean objective policy performance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F5CFCD-D026-86A0-2928-1153F08224FF}"/>
              </a:ext>
            </a:extLst>
          </p:cNvPr>
          <p:cNvGrpSpPr/>
          <p:nvPr/>
        </p:nvGrpSpPr>
        <p:grpSpPr>
          <a:xfrm>
            <a:off x="6891034" y="68915"/>
            <a:ext cx="4272265" cy="2942876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CE780D3-68C5-94FC-7163-7C566BDD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37FED5-C64B-AB8B-067B-A2522B9A30E2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EVaR</a:t>
              </a:r>
              <a:r>
                <a:rPr lang="en-MY" dirty="0"/>
                <a:t> 5%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394134-B32A-2491-64EE-C4D235066757}"/>
              </a:ext>
            </a:extLst>
          </p:cNvPr>
          <p:cNvGrpSpPr/>
          <p:nvPr/>
        </p:nvGrpSpPr>
        <p:grpSpPr>
          <a:xfrm>
            <a:off x="1214135" y="3059668"/>
            <a:ext cx="4319890" cy="2895311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0DCE90-92E4-9A23-5057-FBD08DE22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3381435"/>
              <a:ext cx="3860316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F30FE7-25BC-5038-20F7-BC5F03F5500B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AB4DF8-EA03-B71F-611E-9A1A811EDD15}"/>
              </a:ext>
            </a:extLst>
          </p:cNvPr>
          <p:cNvGrpSpPr/>
          <p:nvPr/>
        </p:nvGrpSpPr>
        <p:grpSpPr>
          <a:xfrm>
            <a:off x="6954321" y="2994833"/>
            <a:ext cx="4208978" cy="2960146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B041EB4-1409-E589-8827-655A4A99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3381435"/>
              <a:ext cx="3860316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622B50-A03C-45C2-933A-DBD96800C587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1% objective policy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64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0A8D-A145-E790-9ADB-6917569E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781FBAFF-02A2-0E43-1A32-3BC23D5D4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B2815099-B10A-8ECB-BAA9-E1461B866F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3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8E7398D-A6C6-EE3D-C883-7F19AF28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CDA5-DA49-C38B-B9D4-1E65FC1A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1A2D6-C4D6-2EE8-7D52-A006E1F50B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68" y="2103807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B3B3-6169-AC53-4BA6-7F4C4CFD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86A4D-C2F7-F6FC-4A52-7D28F4C9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140</a:t>
            </a:fld>
            <a:endParaRPr lang="en-M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35B148-93C3-60BB-4F98-85E724BAAF35}"/>
              </a:ext>
            </a:extLst>
          </p:cNvPr>
          <p:cNvSpPr txBox="1"/>
          <p:nvPr/>
        </p:nvSpPr>
        <p:spPr>
          <a:xfrm>
            <a:off x="4628373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E9D62-0A11-0067-BEA4-B36BB0A7BEA6}"/>
              </a:ext>
            </a:extLst>
          </p:cNvPr>
          <p:cNvSpPr txBox="1"/>
          <p:nvPr/>
        </p:nvSpPr>
        <p:spPr>
          <a:xfrm rot="16200000">
            <a:off x="-362010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74E745-0D3D-DC4D-D78F-117DFAC6E204}"/>
              </a:ext>
            </a:extLst>
          </p:cNvPr>
          <p:cNvGrpSpPr/>
          <p:nvPr/>
        </p:nvGrpSpPr>
        <p:grpSpPr>
          <a:xfrm>
            <a:off x="6891034" y="68915"/>
            <a:ext cx="4272265" cy="2942876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4C705F4-EDFB-B821-55F9-175DEBBB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975812B-F819-5CE8-AF91-4F473A0F3C4D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EVaR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DA5855A-A31E-6A54-982B-69789242D68C}"/>
              </a:ext>
            </a:extLst>
          </p:cNvPr>
          <p:cNvGrpSpPr/>
          <p:nvPr/>
        </p:nvGrpSpPr>
        <p:grpSpPr>
          <a:xfrm>
            <a:off x="1214135" y="3059668"/>
            <a:ext cx="4319890" cy="2895311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C6003DC-D5D5-562C-372F-A21FA0B7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3381435"/>
              <a:ext cx="3860316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0EEA89-3E23-AB2E-DA8D-3CFA0E1417A0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2A4778-F423-B25B-4DCD-CBEACE1714EF}"/>
              </a:ext>
            </a:extLst>
          </p:cNvPr>
          <p:cNvGrpSpPr/>
          <p:nvPr/>
        </p:nvGrpSpPr>
        <p:grpSpPr>
          <a:xfrm>
            <a:off x="6954321" y="2994833"/>
            <a:ext cx="4208978" cy="2960146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3A7052B-D306-8503-D103-FD6D7DAC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3381435"/>
              <a:ext cx="3860316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21C1574-6325-6C4A-24FC-4C77F03044FF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1% objective policy performance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262C90-AC50-985D-9132-035649F24183}"/>
              </a:ext>
            </a:extLst>
          </p:cNvPr>
          <p:cNvSpPr txBox="1"/>
          <p:nvPr/>
        </p:nvSpPr>
        <p:spPr>
          <a:xfrm>
            <a:off x="6334893" y="283810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C00000"/>
                </a:solidFill>
              </a:rPr>
              <a:t>High risk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F31FB7-5EC8-73D6-06D5-6F2416136412}"/>
              </a:ext>
            </a:extLst>
          </p:cNvPr>
          <p:cNvGrpSpPr/>
          <p:nvPr/>
        </p:nvGrpSpPr>
        <p:grpSpPr>
          <a:xfrm>
            <a:off x="1214135" y="68915"/>
            <a:ext cx="8825215" cy="5979460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FEBD2B5-51E6-CE39-90AF-A3FCF5CB5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6E8DA5-9D76-3CC1-6F16-39EEE88B05B8}"/>
                </a:ext>
              </a:extLst>
            </p:cNvPr>
            <p:cNvSpPr txBox="1"/>
            <p:nvPr/>
          </p:nvSpPr>
          <p:spPr>
            <a:xfrm>
              <a:off x="1214135" y="68915"/>
              <a:ext cx="1698067" cy="181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/>
                <a:t>Mean objective policy performance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DD6EA9-21CA-AA96-3E54-71443CDE316E}"/>
              </a:ext>
            </a:extLst>
          </p:cNvPr>
          <p:cNvSpPr txBox="1"/>
          <p:nvPr/>
        </p:nvSpPr>
        <p:spPr>
          <a:xfrm>
            <a:off x="8482904" y="1531874"/>
            <a:ext cx="27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47A855"/>
                </a:solidFill>
              </a:rPr>
              <a:t>High mean performance</a:t>
            </a:r>
          </a:p>
        </p:txBody>
      </p:sp>
    </p:spTree>
    <p:extLst>
      <p:ext uri="{BB962C8B-B14F-4D97-AF65-F5344CB8AC3E}">
        <p14:creationId xmlns:p14="http://schemas.microsoft.com/office/powerpoint/2010/main" val="247763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D858-D9CC-A9BD-F2CF-E6C8A82A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BAF81-3B30-B679-E0BC-F90C0FD7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141</a:t>
            </a:fld>
            <a:endParaRPr lang="en-M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F01A43-7964-7501-7816-0177E40F5BFF}"/>
              </a:ext>
            </a:extLst>
          </p:cNvPr>
          <p:cNvSpPr txBox="1"/>
          <p:nvPr/>
        </p:nvSpPr>
        <p:spPr>
          <a:xfrm>
            <a:off x="4628373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E45DAD-8836-E84D-FC56-96F9B06DFC9A}"/>
              </a:ext>
            </a:extLst>
          </p:cNvPr>
          <p:cNvSpPr txBox="1"/>
          <p:nvPr/>
        </p:nvSpPr>
        <p:spPr>
          <a:xfrm rot="16200000">
            <a:off x="-362010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F9C71B-1008-D360-EF88-F7857E9CF5BB}"/>
              </a:ext>
            </a:extLst>
          </p:cNvPr>
          <p:cNvGrpSpPr/>
          <p:nvPr/>
        </p:nvGrpSpPr>
        <p:grpSpPr>
          <a:xfrm>
            <a:off x="1214135" y="68915"/>
            <a:ext cx="4080997" cy="2942876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3BA0844-95FF-2873-C806-325C7946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A0C009-44A9-325D-0EF9-DA4373A1BFA0}"/>
                </a:ext>
              </a:extLst>
            </p:cNvPr>
            <p:cNvSpPr txBox="1"/>
            <p:nvPr/>
          </p:nvSpPr>
          <p:spPr>
            <a:xfrm>
              <a:off x="1214135" y="68915"/>
              <a:ext cx="323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Mean MDP policy performance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D990A41-B96B-EEE5-8AC1-B71163AD6107}"/>
              </a:ext>
            </a:extLst>
          </p:cNvPr>
          <p:cNvGrpSpPr/>
          <p:nvPr/>
        </p:nvGrpSpPr>
        <p:grpSpPr>
          <a:xfrm>
            <a:off x="6891034" y="68915"/>
            <a:ext cx="4272265" cy="2942876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B91A095-E3DC-6E9E-A5D4-2A14B0BB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63E00-4B76-6707-62E4-E0C121A4BD1A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EVaR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30BC259-43C9-887C-3162-347D94C9319D}"/>
              </a:ext>
            </a:extLst>
          </p:cNvPr>
          <p:cNvGrpSpPr/>
          <p:nvPr/>
        </p:nvGrpSpPr>
        <p:grpSpPr>
          <a:xfrm>
            <a:off x="6954321" y="2994833"/>
            <a:ext cx="4208978" cy="2960146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286BFA0-2DC1-86DA-015E-EAB073339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3381435"/>
              <a:ext cx="3860316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C2621-8F6C-1A7D-738E-064F3115F39A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1%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F948D73-FD0E-C1D2-2D42-2A4BB34FEAE2}"/>
              </a:ext>
            </a:extLst>
          </p:cNvPr>
          <p:cNvGrpSpPr/>
          <p:nvPr/>
        </p:nvGrpSpPr>
        <p:grpSpPr>
          <a:xfrm>
            <a:off x="1214135" y="161926"/>
            <a:ext cx="9044290" cy="5793054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5868484-2EF2-A67A-5355-36811615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0368" y="3381435"/>
              <a:ext cx="3689211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F6F5BE-2104-69AC-E23F-170A42695755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5% objective policy performance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806A7F-DF80-E0B4-E719-7DC937F7CE35}"/>
              </a:ext>
            </a:extLst>
          </p:cNvPr>
          <p:cNvSpPr txBox="1"/>
          <p:nvPr/>
        </p:nvSpPr>
        <p:spPr>
          <a:xfrm>
            <a:off x="2633341" y="3476878"/>
            <a:ext cx="18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C00000"/>
                </a:solidFill>
              </a:rPr>
              <a:t>High 5% tail risk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905F9-A6EE-0A32-5B85-352BA9247BF4}"/>
              </a:ext>
            </a:extLst>
          </p:cNvPr>
          <p:cNvSpPr txBox="1"/>
          <p:nvPr/>
        </p:nvSpPr>
        <p:spPr>
          <a:xfrm>
            <a:off x="8028965" y="143666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47A855"/>
                </a:solidFill>
              </a:rPr>
              <a:t>Good 95% guarantee</a:t>
            </a:r>
          </a:p>
        </p:txBody>
      </p:sp>
    </p:spTree>
    <p:extLst>
      <p:ext uri="{BB962C8B-B14F-4D97-AF65-F5344CB8AC3E}">
        <p14:creationId xmlns:p14="http://schemas.microsoft.com/office/powerpoint/2010/main" val="35265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B5FC-BC0A-0023-4207-9609F275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19867-6AA5-5B85-0F10-95E634B6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142</a:t>
            </a:fld>
            <a:endParaRPr lang="en-M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F58CC2-5FF3-1417-6C52-321FE4D48F5B}"/>
              </a:ext>
            </a:extLst>
          </p:cNvPr>
          <p:cNvSpPr txBox="1"/>
          <p:nvPr/>
        </p:nvSpPr>
        <p:spPr>
          <a:xfrm>
            <a:off x="4628373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F6E48E-D9E0-9A97-0EDC-F14D1FE3BF1F}"/>
              </a:ext>
            </a:extLst>
          </p:cNvPr>
          <p:cNvSpPr txBox="1"/>
          <p:nvPr/>
        </p:nvSpPr>
        <p:spPr>
          <a:xfrm rot="16200000">
            <a:off x="-362010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F50A4A-F8DF-20F0-320A-A9FFD22E2ACC}"/>
              </a:ext>
            </a:extLst>
          </p:cNvPr>
          <p:cNvGrpSpPr/>
          <p:nvPr/>
        </p:nvGrpSpPr>
        <p:grpSpPr>
          <a:xfrm>
            <a:off x="1214135" y="68915"/>
            <a:ext cx="4080997" cy="2942876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C09EF0E-3753-7968-0F0F-D141001F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83DC24-84EC-3F99-B94A-9C3C97465537}"/>
                </a:ext>
              </a:extLst>
            </p:cNvPr>
            <p:cNvSpPr txBox="1"/>
            <p:nvPr/>
          </p:nvSpPr>
          <p:spPr>
            <a:xfrm>
              <a:off x="1214135" y="68915"/>
              <a:ext cx="367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Mean objective policy performance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3017DEE-6F0D-A92B-C591-448A651FA476}"/>
              </a:ext>
            </a:extLst>
          </p:cNvPr>
          <p:cNvGrpSpPr/>
          <p:nvPr/>
        </p:nvGrpSpPr>
        <p:grpSpPr>
          <a:xfrm>
            <a:off x="6891034" y="68915"/>
            <a:ext cx="4272265" cy="2942876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1BF1EF9-688B-A894-DA91-C93CFEFA8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BFCD25-AA89-A188-24AC-F8560E93C8FE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EVaR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312578-AFBA-180E-F04D-136C777953C1}"/>
              </a:ext>
            </a:extLst>
          </p:cNvPr>
          <p:cNvGrpSpPr/>
          <p:nvPr/>
        </p:nvGrpSpPr>
        <p:grpSpPr>
          <a:xfrm>
            <a:off x="1214135" y="3059668"/>
            <a:ext cx="4319890" cy="2895311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CCB9211-F929-D084-ECAB-41C231E8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3381435"/>
              <a:ext cx="3860316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F3462F-340A-FA51-FDCE-B5C425800441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294551C-D092-A53F-5B1F-49070092C903}"/>
              </a:ext>
            </a:extLst>
          </p:cNvPr>
          <p:cNvGrpSpPr/>
          <p:nvPr/>
        </p:nvGrpSpPr>
        <p:grpSpPr>
          <a:xfrm>
            <a:off x="2085975" y="68915"/>
            <a:ext cx="9077324" cy="5886064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F40C5FD-D825-72BA-87F7-C4CE8A88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8102" y="3381435"/>
              <a:ext cx="3559209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144C7B-7317-1B47-DBD0-0F0C3EF64196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1% objective policy performance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3B4170-20E5-6D00-6CF6-A6E0A416D4CC}"/>
              </a:ext>
            </a:extLst>
          </p:cNvPr>
          <p:cNvSpPr txBox="1"/>
          <p:nvPr/>
        </p:nvSpPr>
        <p:spPr>
          <a:xfrm>
            <a:off x="7868427" y="43397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47A855"/>
                </a:solidFill>
              </a:rPr>
              <a:t>Good 95% and 99% guarantee</a:t>
            </a:r>
          </a:p>
        </p:txBody>
      </p:sp>
    </p:spTree>
    <p:extLst>
      <p:ext uri="{BB962C8B-B14F-4D97-AF65-F5344CB8AC3E}">
        <p14:creationId xmlns:p14="http://schemas.microsoft.com/office/powerpoint/2010/main" val="399927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B25A8-0D16-0AB9-9038-7FF3BE34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B3F3A-C494-F82C-3E18-DEC46F9B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143</a:t>
            </a:fld>
            <a:endParaRPr lang="en-MY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EAA277-3091-EB1D-EF86-40314799478B}"/>
              </a:ext>
            </a:extLst>
          </p:cNvPr>
          <p:cNvSpPr txBox="1"/>
          <p:nvPr/>
        </p:nvSpPr>
        <p:spPr>
          <a:xfrm rot="16200000">
            <a:off x="-362010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BD560B-6AB2-639B-7F49-2B55BDCC233F}"/>
              </a:ext>
            </a:extLst>
          </p:cNvPr>
          <p:cNvGrpSpPr/>
          <p:nvPr/>
        </p:nvGrpSpPr>
        <p:grpSpPr>
          <a:xfrm>
            <a:off x="1214135" y="68915"/>
            <a:ext cx="4080997" cy="2942876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313F8D-68FA-E2B8-F630-F518B4D4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79EA9AF-4560-E7A9-43AA-F74A083D9AD1}"/>
                </a:ext>
              </a:extLst>
            </p:cNvPr>
            <p:cNvSpPr txBox="1"/>
            <p:nvPr/>
          </p:nvSpPr>
          <p:spPr>
            <a:xfrm>
              <a:off x="1214135" y="68915"/>
              <a:ext cx="367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Mean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DA0BEF-39BD-8D35-4E70-63D5E5ACF19F}"/>
              </a:ext>
            </a:extLst>
          </p:cNvPr>
          <p:cNvGrpSpPr/>
          <p:nvPr/>
        </p:nvGrpSpPr>
        <p:grpSpPr>
          <a:xfrm>
            <a:off x="1214135" y="3059668"/>
            <a:ext cx="4319890" cy="2895311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F2CB53-4AB6-AAC5-3618-E37D78FB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3381435"/>
              <a:ext cx="3860316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6CB968-3C7B-5009-FFEE-51472702472D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28E7133-245F-5CF6-CF68-EFB75BFE64C3}"/>
              </a:ext>
            </a:extLst>
          </p:cNvPr>
          <p:cNvGrpSpPr/>
          <p:nvPr/>
        </p:nvGrpSpPr>
        <p:grpSpPr>
          <a:xfrm>
            <a:off x="6954321" y="2994833"/>
            <a:ext cx="4208978" cy="2960146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917E8A6-80DB-D982-7CD3-6E9BBABE0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9081" y="3381435"/>
              <a:ext cx="3857252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8785F8-3D91-7E98-0511-C31E4D33069D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>
                  <a:solidFill>
                    <a:schemeClr val="bg1"/>
                  </a:solidFill>
                </a:rPr>
                <a:t>VaR</a:t>
              </a:r>
              <a:r>
                <a:rPr lang="en-MY" dirty="0">
                  <a:solidFill>
                    <a:schemeClr val="bg1"/>
                  </a:solidFill>
                </a:rPr>
                <a:t> 1% objective policy performance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53A307-99FB-5526-118E-A6561278B513}"/>
              </a:ext>
            </a:extLst>
          </p:cNvPr>
          <p:cNvGrpSpPr/>
          <p:nvPr/>
        </p:nvGrpSpPr>
        <p:grpSpPr>
          <a:xfrm>
            <a:off x="1333500" y="68914"/>
            <a:ext cx="9829799" cy="6046135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1295528-8982-B191-9689-BDEEEFEB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5FD153-E41F-A77A-A326-9C8327146B9A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EVaR</a:t>
              </a:r>
              <a:r>
                <a:rPr lang="en-MY" dirty="0"/>
                <a:t> 5% objective policy performance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48160-A1EB-C5C8-49FD-E6B5B4176D99}"/>
              </a:ext>
            </a:extLst>
          </p:cNvPr>
          <p:cNvSpPr txBox="1"/>
          <p:nvPr/>
        </p:nvSpPr>
        <p:spPr>
          <a:xfrm>
            <a:off x="6848051" y="353743"/>
            <a:ext cx="204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C00000"/>
                </a:solidFill>
              </a:rPr>
              <a:t>Large 5% quantile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98613-C843-C2CF-7747-FC641B9D119F}"/>
              </a:ext>
            </a:extLst>
          </p:cNvPr>
          <p:cNvSpPr txBox="1"/>
          <p:nvPr/>
        </p:nvSpPr>
        <p:spPr>
          <a:xfrm>
            <a:off x="9047707" y="1032499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47A855"/>
                </a:solidFill>
              </a:rPr>
              <a:t>low tail risk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B1E4BD-77EA-D7AA-E116-A8C14995FB46}"/>
              </a:ext>
            </a:extLst>
          </p:cNvPr>
          <p:cNvSpPr txBox="1"/>
          <p:nvPr/>
        </p:nvSpPr>
        <p:spPr>
          <a:xfrm>
            <a:off x="4628373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</p:spTree>
    <p:extLst>
      <p:ext uri="{BB962C8B-B14F-4D97-AF65-F5344CB8AC3E}">
        <p14:creationId xmlns:p14="http://schemas.microsoft.com/office/powerpoint/2010/main" val="48669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7C4E4-6D4C-029B-523D-A2675DD0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8D8C-2337-E0E9-9ADB-EC3C6E65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144</a:t>
            </a:fld>
            <a:endParaRPr lang="en-M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780126-49B9-681B-400C-BDBB553E7541}"/>
              </a:ext>
            </a:extLst>
          </p:cNvPr>
          <p:cNvSpPr txBox="1"/>
          <p:nvPr/>
        </p:nvSpPr>
        <p:spPr>
          <a:xfrm>
            <a:off x="6199998" y="5972249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cumulative discounted reward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A628C3-3706-63A7-D088-E58AFC3AC730}"/>
              </a:ext>
            </a:extLst>
          </p:cNvPr>
          <p:cNvSpPr txBox="1"/>
          <p:nvPr/>
        </p:nvSpPr>
        <p:spPr>
          <a:xfrm rot="16200000">
            <a:off x="2638365" y="2606158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3A3807-0FF4-CC39-AC72-2084D7DCBE97}"/>
              </a:ext>
            </a:extLst>
          </p:cNvPr>
          <p:cNvGrpSpPr/>
          <p:nvPr/>
        </p:nvGrpSpPr>
        <p:grpSpPr>
          <a:xfrm>
            <a:off x="3519185" y="68915"/>
            <a:ext cx="4080997" cy="2942876"/>
            <a:chOff x="1214135" y="68915"/>
            <a:chExt cx="4080997" cy="294287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55260DA-F5AC-8B57-2E2F-3371D2FD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438247"/>
              <a:ext cx="3860316" cy="257354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8A775E-6616-67CE-4F4C-606D909AA658}"/>
                </a:ext>
              </a:extLst>
            </p:cNvPr>
            <p:cNvSpPr txBox="1"/>
            <p:nvPr/>
          </p:nvSpPr>
          <p:spPr>
            <a:xfrm>
              <a:off x="1214135" y="68915"/>
              <a:ext cx="367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/>
                <a:t>Mean objective policy performance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8C44E0-A498-89A4-6A7C-C17B951496A3}"/>
              </a:ext>
            </a:extLst>
          </p:cNvPr>
          <p:cNvGrpSpPr/>
          <p:nvPr/>
        </p:nvGrpSpPr>
        <p:grpSpPr>
          <a:xfrm>
            <a:off x="7595884" y="68915"/>
            <a:ext cx="4272265" cy="2942876"/>
            <a:chOff x="6891034" y="68915"/>
            <a:chExt cx="4272265" cy="294287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8F5F8A4-BAF3-91D8-355D-55470EF9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549" y="438247"/>
              <a:ext cx="3860316" cy="257354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1C1F75-A60C-6306-10FE-B997C13030D7}"/>
                </a:ext>
              </a:extLst>
            </p:cNvPr>
            <p:cNvSpPr txBox="1"/>
            <p:nvPr/>
          </p:nvSpPr>
          <p:spPr>
            <a:xfrm>
              <a:off x="6891034" y="68915"/>
              <a:ext cx="4272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EVaR</a:t>
              </a:r>
              <a:r>
                <a:rPr lang="en-MY" dirty="0"/>
                <a:t> 5% objective policy performance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4BA78E-017A-8E8D-9B11-475F882C0927}"/>
              </a:ext>
            </a:extLst>
          </p:cNvPr>
          <p:cNvGrpSpPr/>
          <p:nvPr/>
        </p:nvGrpSpPr>
        <p:grpSpPr>
          <a:xfrm>
            <a:off x="3519185" y="3059668"/>
            <a:ext cx="4319890" cy="2895311"/>
            <a:chOff x="1214135" y="3059668"/>
            <a:chExt cx="4319890" cy="289531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3CCDEB5-7EC3-C557-C54C-1E52130A9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816" y="3381435"/>
              <a:ext cx="3860316" cy="257354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5B296D-E2CC-66EC-1FE1-4E1E3DC5FF3A}"/>
                </a:ext>
              </a:extLst>
            </p:cNvPr>
            <p:cNvSpPr txBox="1"/>
            <p:nvPr/>
          </p:nvSpPr>
          <p:spPr>
            <a:xfrm>
              <a:off x="1214135" y="3059668"/>
              <a:ext cx="4319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5% objective policy performance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D7A3E0A-FA90-E791-7E84-CAD60962FEEE}"/>
              </a:ext>
            </a:extLst>
          </p:cNvPr>
          <p:cNvGrpSpPr/>
          <p:nvPr/>
        </p:nvGrpSpPr>
        <p:grpSpPr>
          <a:xfrm>
            <a:off x="7659171" y="2994833"/>
            <a:ext cx="4208978" cy="2960146"/>
            <a:chOff x="6954321" y="2994833"/>
            <a:chExt cx="4208978" cy="29601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E2C768-1452-F409-9888-6D8C3BAC4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9081" y="3381435"/>
              <a:ext cx="3857252" cy="25735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6B4D5-DE60-F4B9-07B6-B0641D9F87C4}"/>
                </a:ext>
              </a:extLst>
            </p:cNvPr>
            <p:cNvSpPr txBox="1"/>
            <p:nvPr/>
          </p:nvSpPr>
          <p:spPr>
            <a:xfrm>
              <a:off x="6954321" y="2994833"/>
              <a:ext cx="420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 err="1"/>
                <a:t>VaR</a:t>
              </a:r>
              <a:r>
                <a:rPr lang="en-MY" dirty="0"/>
                <a:t> 1% objective policy performance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4691560-741A-545E-C49F-80C7B6652488}"/>
              </a:ext>
            </a:extLst>
          </p:cNvPr>
          <p:cNvGrpSpPr/>
          <p:nvPr/>
        </p:nvGrpSpPr>
        <p:grpSpPr>
          <a:xfrm>
            <a:off x="67898" y="2196069"/>
            <a:ext cx="2976411" cy="3176031"/>
            <a:chOff x="357340" y="1725019"/>
            <a:chExt cx="1771650" cy="1834304"/>
          </a:xfrm>
        </p:grpSpPr>
        <p:pic>
          <p:nvPicPr>
            <p:cNvPr id="3" name="Graphic 2" descr="A man carrying a laptop">
              <a:extLst>
                <a:ext uri="{FF2B5EF4-FFF2-40B4-BE49-F238E27FC236}">
                  <a16:creationId xmlns:a16="http://schemas.microsoft.com/office/drawing/2014/main" id="{9F565055-B993-57C2-0938-84DFA8303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7340" y="2302023"/>
              <a:ext cx="1771650" cy="1257300"/>
            </a:xfrm>
            <a:prstGeom prst="rect">
              <a:avLst/>
            </a:prstGeom>
          </p:spPr>
        </p:pic>
        <p:pic>
          <p:nvPicPr>
            <p:cNvPr id="6" name="Graphic 5" descr="Man with short hair">
              <a:extLst>
                <a:ext uri="{FF2B5EF4-FFF2-40B4-BE49-F238E27FC236}">
                  <a16:creationId xmlns:a16="http://schemas.microsoft.com/office/drawing/2014/main" id="{CA35F7F4-110F-F141-9BC8-9C73C012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2615" y="1725019"/>
              <a:ext cx="590550" cy="714375"/>
            </a:xfrm>
            <a:prstGeom prst="rect">
              <a:avLst/>
            </a:prstGeom>
          </p:spPr>
        </p:pic>
        <p:pic>
          <p:nvPicPr>
            <p:cNvPr id="8" name="Graphic 7" descr="A smiling face">
              <a:extLst>
                <a:ext uri="{FF2B5EF4-FFF2-40B4-BE49-F238E27FC236}">
                  <a16:creationId xmlns:a16="http://schemas.microsoft.com/office/drawing/2014/main" id="{EA52B942-BDA0-3665-C9C7-01DD0F56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8682" y="1987698"/>
              <a:ext cx="304800" cy="314325"/>
            </a:xfrm>
            <a:prstGeom prst="rect">
              <a:avLst/>
            </a:prstGeom>
          </p:spPr>
        </p:pic>
      </p:grp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859EEE0-0D86-626F-F90B-73417B3AD8B4}"/>
              </a:ext>
            </a:extLst>
          </p:cNvPr>
          <p:cNvSpPr/>
          <p:nvPr/>
        </p:nvSpPr>
        <p:spPr>
          <a:xfrm>
            <a:off x="-28771" y="700953"/>
            <a:ext cx="3768637" cy="126052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dirty="0"/>
              <a:t>I finally have less risky alternatives !</a:t>
            </a:r>
          </a:p>
        </p:txBody>
      </p:sp>
    </p:spTree>
    <p:extLst>
      <p:ext uri="{BB962C8B-B14F-4D97-AF65-F5344CB8AC3E}">
        <p14:creationId xmlns:p14="http://schemas.microsoft.com/office/powerpoint/2010/main" val="27188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1115-EB38-5A47-01F3-B007783D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256BA9-9E62-4137-EC62-06FB9873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for Risk Sensitive RL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926C2-7377-AD4F-A8B5-FAC3F12F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9509ED1-07C7-71B5-ECAB-11C32D4C27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7568716"/>
                  </p:ext>
                </p:extLst>
              </p:nvPr>
            </p:nvGraphicFramePr>
            <p:xfrm>
              <a:off x="670250" y="1516451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9509ED1-07C7-71B5-ECAB-11C32D4C27C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87568716"/>
                  </p:ext>
                </p:extLst>
              </p:nvPr>
            </p:nvGraphicFramePr>
            <p:xfrm>
              <a:off x="670250" y="1516451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685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843" t="-226923" r="-1124" b="-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398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FFA66-E45C-1CAF-931E-AAAE011B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775917"/>
            <a:ext cx="8183117" cy="53061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B4DC8A-D47B-B595-1C1E-1715C0E9059B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1655762"/>
          </a:xfrm>
          <a:prstGeom prst="rect">
            <a:avLst/>
          </a:prstGeom>
          <a:noFill/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1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MY" sz="66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Static Risk </a:t>
            </a:r>
          </a:p>
          <a:p>
            <a:r>
              <a:rPr lang="en-MY" sz="66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Sensitive RL</a:t>
            </a:r>
          </a:p>
        </p:txBody>
      </p:sp>
    </p:spTree>
    <p:extLst>
      <p:ext uri="{BB962C8B-B14F-4D97-AF65-F5344CB8AC3E}">
        <p14:creationId xmlns:p14="http://schemas.microsoft.com/office/powerpoint/2010/main" val="1758218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9AD7-CFE8-87B6-6C64-41308537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52E9-534C-128C-8D4F-DFBF5B1C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57616-D075-4C50-4712-6C080418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147</a:t>
            </a:fld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F3847-9866-77D0-9A49-F74855B7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62505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BB57D-6CE3-D80D-6EA1-CA8DEE5FD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FC69-1546-6FC0-8A43-1425A8FC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Supplementary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5D566-516D-FF86-B128-E2895A3C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148</a:t>
            </a:fld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B8329-30C1-7B38-9BCD-EAA83DF4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Real World Application</a:t>
            </a:r>
          </a:p>
        </p:txBody>
      </p:sp>
    </p:spTree>
    <p:extLst>
      <p:ext uri="{BB962C8B-B14F-4D97-AF65-F5344CB8AC3E}">
        <p14:creationId xmlns:p14="http://schemas.microsoft.com/office/powerpoint/2010/main" val="739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A326-1873-1141-7BD4-E31839C3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in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A4504-7AF7-D4BA-334E-8EFBC5A6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3934047"/>
            <a:ext cx="11166231" cy="2242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Bao, 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Lingfan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et al. "Deep reinforcement learning for bipedal locomotion: A brief survey." </a:t>
            </a:r>
            <a:r>
              <a:rPr lang="en-US" sz="1050" b="0" i="1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preprint arXiv:2404.17070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(2024).</a:t>
            </a:r>
            <a:endParaRPr lang="en-US" sz="1050" b="0" i="0" dirty="0">
              <a:solidFill>
                <a:schemeClr val="bg2">
                  <a:lumMod val="50000"/>
                </a:schemeClr>
              </a:solidFill>
              <a:effectLst/>
              <a:latin typeface="rival-sans"/>
            </a:endParaRPr>
          </a:p>
          <a:p>
            <a:pPr>
              <a:buFont typeface="+mj-lt"/>
              <a:buAutoNum type="alphaLcParenR"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J. García and D. Shafie, “Teaching a humanoid robot to walk faster through safe reinforcement learning,” 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Engineering Applications of Artificial Intelligence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vol. 88, p. 103360, 2020.</a:t>
            </a:r>
          </a:p>
          <a:p>
            <a:pPr>
              <a:buFont typeface="+mj-lt"/>
              <a:buAutoNum type="alphaLcParenR"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C. 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Chevallereau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G. Abba, Y. 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Aoustin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F. 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Plestan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E. Westervelt, C. C. De Wit, and J. Grizzle, “Rabbit: A testbed for advanced control theory,” 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IEEE Control Systems Magazine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vol. 23, pp. 57–79, 2003.</a:t>
            </a:r>
          </a:p>
          <a:p>
            <a:pPr>
              <a:buFont typeface="+mj-lt"/>
              <a:buAutoNum type="alphaLcParenR"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Y. Gong, R. Hartley, X. Da, A. Hereid, O. Harib, J.-K. Huang, and J. Grizzle, “Feedback control of a 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cassie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 bipedal robot: Walking, standing, and riding a segway,” in 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American Control Conference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2019, pp. 4559–4566.</a:t>
            </a:r>
            <a:endParaRPr lang="en-US" sz="1050" b="0" dirty="0">
              <a:solidFill>
                <a:schemeClr val="bg2">
                  <a:lumMod val="50000"/>
                </a:schemeClr>
              </a:solidFill>
              <a:latin typeface="rival-sans"/>
            </a:endParaRPr>
          </a:p>
          <a:p>
            <a:pPr>
              <a:buFont typeface="+mj-lt"/>
              <a:buAutoNum type="alphaLcParenR"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S. 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Kuindersma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R. Deits, M. Fallon, A. Valenzuela, H. Dai, F. Permenter, T. Koolen, P. Marion, and R. </a:t>
            </a:r>
            <a:r>
              <a:rPr lang="en-US" sz="105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Tedrake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“Optimization-based locomotion planning, estimation, and control design for the atlas humanoid robot,” 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Autonomous robots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vol. 40, pp. 429–455, 2016.</a:t>
            </a:r>
            <a:endParaRPr lang="en-US" sz="1050" b="0" dirty="0">
              <a:solidFill>
                <a:schemeClr val="bg2">
                  <a:lumMod val="50000"/>
                </a:schemeClr>
              </a:solidFill>
              <a:latin typeface="rival-sans"/>
            </a:endParaRPr>
          </a:p>
          <a:p>
            <a:pPr>
              <a:buFont typeface="+mj-lt"/>
              <a:buAutoNum type="alphaLcParenR"/>
            </a:pP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G. A. Castillo, B. Weng, W. Zhang, and A. Hereid, “Robust feedback motion policy design using reinforcement learning on a 3d digit bipedal robot,” in </a:t>
            </a:r>
            <a:r>
              <a:rPr lang="en-US" sz="1050" b="0" i="1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IEEE/RSJ International Conference on Intelligent Robots and Systems</a:t>
            </a:r>
            <a:r>
              <a:rPr lang="en-US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rival-sans"/>
              </a:rPr>
              <a:t>, 2021, pp. 5136–5143.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BB96E-61C3-DF9D-A198-BFFE2983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149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3B452-D671-383A-B84E-8135BCF224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BDBDB"/>
              </a:clrFrom>
              <a:clrTo>
                <a:srgbClr val="DBDBDB">
                  <a:alpha val="0"/>
                </a:srgbClr>
              </a:clrTo>
            </a:clrChange>
          </a:blip>
          <a:srcRect l="1751" b="1892"/>
          <a:stretch/>
        </p:blipFill>
        <p:spPr>
          <a:xfrm>
            <a:off x="2264736" y="852466"/>
            <a:ext cx="7939476" cy="29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98168-522A-001B-A350-1091B578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3BC321C-66BA-7C6D-0FA7-F5C63EC2FE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3BC321C-66BA-7C6D-0FA7-F5C63EC2F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3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C77DA1B-7D6A-DD7C-36E5-D11241B2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98F14-ACC5-D5B2-7BE0-1E0D9236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D15D3-B817-C2A5-A892-7AE1CEF4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63" y="2103807"/>
            <a:ext cx="48006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3D9C9-3355-2B02-24BC-C07CFE14E890}"/>
                  </a:ext>
                </a:extLst>
              </p:cNvPr>
              <p:cNvSpPr txBox="1"/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3D9C9-3355-2B02-24BC-C07CFE14E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E1BB5-D8DF-1768-59F8-778D53987F73}"/>
                  </a:ext>
                </a:extLst>
              </p:cNvPr>
              <p:cNvSpPr txBox="1"/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E1BB5-D8DF-1768-59F8-778D539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479939-CBE6-79AF-F50E-DE63F6D32DF9}"/>
                  </a:ext>
                </a:extLst>
              </p:cNvPr>
              <p:cNvSpPr txBox="1"/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479939-CBE6-79AF-F50E-DE63F6D32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31402-11BF-BDEC-774D-57D8E175DF8D}"/>
                  </a:ext>
                </a:extLst>
              </p:cNvPr>
              <p:cNvSpPr txBox="1"/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B31402-11BF-BDEC-774D-57D8E175D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18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people standing in front of a large screen with red and blue lines&#10;&#10;AI-generated content may be incorrect.">
            <a:extLst>
              <a:ext uri="{FF2B5EF4-FFF2-40B4-BE49-F238E27FC236}">
                <a16:creationId xmlns:a16="http://schemas.microsoft.com/office/drawing/2014/main" id="{7852660F-9539-6B78-9524-28776555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>
          <a:xfrm>
            <a:off x="6102485" y="-136515"/>
            <a:ext cx="6379075" cy="733677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4787618-641D-45C4-5AD3-266D90811BA2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251316" cy="1807305"/>
          </a:xfrm>
          <a:prstGeom prst="rect">
            <a:avLst/>
          </a:prstGeom>
          <a:solidFill>
            <a:srgbClr val="0B5394"/>
          </a:solidFill>
          <a:ln>
            <a:solidFill>
              <a:srgbClr val="0B5394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Risk sensitive RL in finance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251403-33FD-506D-39D5-709ABA6FA84C}"/>
              </a:ext>
            </a:extLst>
          </p:cNvPr>
          <p:cNvSpPr txBox="1">
            <a:spLocks/>
          </p:cNvSpPr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/>
              <a:t>Gao, Yue, Kry Yik Chau Lui, and Pablo Hernandez-Leal. "Robust risk-sensitive reinforcement learning agents for trading markets." </a:t>
            </a:r>
            <a:r>
              <a:rPr lang="en-US" sz="1300" b="0" i="1" dirty="0" err="1"/>
              <a:t>arXiv</a:t>
            </a:r>
            <a:r>
              <a:rPr lang="en-US" sz="1300" b="0" i="1" dirty="0"/>
              <a:t> preprint arXiv:2107.08083</a:t>
            </a:r>
            <a:r>
              <a:rPr lang="en-US" sz="1300" b="0" dirty="0"/>
              <a:t> (2021).</a:t>
            </a:r>
          </a:p>
          <a:p>
            <a:r>
              <a:rPr lang="en-US" sz="1300" b="0" dirty="0"/>
              <a:t>Wang, </a:t>
            </a:r>
            <a:r>
              <a:rPr lang="en-US" sz="1300" b="0" dirty="0" err="1"/>
              <a:t>Mingfu</a:t>
            </a:r>
            <a:r>
              <a:rPr lang="en-US" sz="1300" b="0" dirty="0"/>
              <a:t>, and Hyejin Ku. "Risk-sensitive policies for portfolio management." </a:t>
            </a:r>
            <a:r>
              <a:rPr lang="en-US" sz="1300" b="0" i="1" dirty="0"/>
              <a:t>Expert Systems with Applications</a:t>
            </a:r>
            <a:r>
              <a:rPr lang="en-US" sz="1300" b="0" dirty="0"/>
              <a:t> 198 (2022): 116807.</a:t>
            </a:r>
          </a:p>
          <a:p>
            <a:r>
              <a:rPr lang="en-US" sz="1300" b="0" dirty="0"/>
              <a:t>Han, </a:t>
            </a:r>
            <a:r>
              <a:rPr lang="en-US" sz="1300" b="0" dirty="0" err="1"/>
              <a:t>Weiguang</a:t>
            </a:r>
            <a:r>
              <a:rPr lang="en-US" sz="1300" b="0" dirty="0"/>
              <a:t>, et al. "Mastering pair trading with risk-aware recurrent reinforcement learning." </a:t>
            </a:r>
            <a:r>
              <a:rPr lang="en-US" sz="1300" b="0" i="1" dirty="0" err="1"/>
              <a:t>arXiv</a:t>
            </a:r>
            <a:r>
              <a:rPr lang="en-US" sz="1300" b="0" i="1" dirty="0"/>
              <a:t> preprint arXiv:2304.00364</a:t>
            </a:r>
            <a:r>
              <a:rPr lang="en-US" sz="1300" b="0" dirty="0"/>
              <a:t> (2023).</a:t>
            </a:r>
          </a:p>
          <a:p>
            <a:r>
              <a:rPr lang="en-US" sz="1300" b="0" dirty="0"/>
              <a:t>Kim, Ju-Hyun, and </a:t>
            </a:r>
            <a:r>
              <a:rPr lang="en-US" sz="1300" b="0" dirty="0" err="1"/>
              <a:t>Seungki</a:t>
            </a:r>
            <a:r>
              <a:rPr lang="en-US" sz="1300" b="0" dirty="0"/>
              <a:t> Min. "Risk-sensitive policy optimization via predictive CVaR policy gradient." </a:t>
            </a:r>
            <a:r>
              <a:rPr lang="en-US" sz="1300" b="0" i="1" dirty="0"/>
              <a:t>Forty-first International Conference on Machine Learning</a:t>
            </a:r>
            <a:r>
              <a:rPr lang="en-US" sz="1300" b="0" dirty="0"/>
              <a:t>. 2024.</a:t>
            </a:r>
          </a:p>
          <a:p>
            <a:r>
              <a:rPr lang="en-US" sz="1300" b="0" dirty="0"/>
              <a:t>Min, </a:t>
            </a:r>
            <a:r>
              <a:rPr lang="en-US" sz="1300" b="0" dirty="0" err="1"/>
              <a:t>Seungki</a:t>
            </a:r>
            <a:r>
              <a:rPr lang="en-US" sz="1300" b="0" dirty="0"/>
              <a:t>, </a:t>
            </a:r>
            <a:r>
              <a:rPr lang="en-US" sz="1300" b="0" dirty="0" err="1"/>
              <a:t>Ciamac</a:t>
            </a:r>
            <a:r>
              <a:rPr lang="en-US" sz="1300" b="0" dirty="0"/>
              <a:t> C. </a:t>
            </a:r>
            <a:r>
              <a:rPr lang="en-US" sz="1300" b="0" dirty="0" err="1"/>
              <a:t>Moallemi</a:t>
            </a:r>
            <a:r>
              <a:rPr lang="en-US" sz="1300" b="0" dirty="0"/>
              <a:t>, and </a:t>
            </a:r>
            <a:r>
              <a:rPr lang="en-US" sz="1300" b="0" dirty="0" err="1"/>
              <a:t>Costis</a:t>
            </a:r>
            <a:r>
              <a:rPr lang="en-US" sz="1300" b="0" dirty="0"/>
              <a:t> Maglaras. "Risk-sensitive optimal execution via a conditional value-at-risk objective." </a:t>
            </a:r>
            <a:r>
              <a:rPr lang="en-US" sz="1300" b="0" i="1" dirty="0" err="1"/>
              <a:t>arXiv</a:t>
            </a:r>
            <a:r>
              <a:rPr lang="en-US" sz="1300" b="0" i="1" dirty="0"/>
              <a:t> preprint arXiv:2201.11962</a:t>
            </a:r>
            <a:r>
              <a:rPr lang="en-US" sz="1300" b="0" dirty="0"/>
              <a:t> (2022).</a:t>
            </a:r>
          </a:p>
          <a:p>
            <a:endParaRPr lang="en-US" sz="130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7728990-47C2-3955-FF39-2470EC2A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D28A99-8EAE-4B45-8258-49EDCE245506}" type="slidenum">
              <a:rPr lang="en-MY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150</a:t>
            </a:fld>
            <a:endParaRPr lang="en-MY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574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04C02-BC85-B0A7-7276-F0813417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2C8B-C747-0731-196C-964FEBF3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Supplementary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4C815-C870-A78B-5289-4885557F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151</a:t>
            </a:fld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2C970-88A9-EF66-118E-C435445A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Risk Sensitive Evaluation</a:t>
            </a:r>
          </a:p>
        </p:txBody>
      </p:sp>
    </p:spTree>
    <p:extLst>
      <p:ext uri="{BB962C8B-B14F-4D97-AF65-F5344CB8AC3E}">
        <p14:creationId xmlns:p14="http://schemas.microsoft.com/office/powerpoint/2010/main" val="263376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1A97-CE7E-264C-842F-7AA988D8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B7B2-22F8-E11C-14A4-A8317E4D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4290-26F9-E8DC-0629-A724DBBE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152</a:t>
            </a:fld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27A96-2E01-7599-C7A9-15AFE85D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245" r="30962" b="245"/>
          <a:stretch/>
        </p:blipFill>
        <p:spPr>
          <a:xfrm>
            <a:off x="3489453" y="1615439"/>
            <a:ext cx="3551027" cy="340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A2866-9051-F794-B680-52A520518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480" y="1615439"/>
            <a:ext cx="5108144" cy="3405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4D8CFB-C43E-1D6D-4362-B7A48CA2A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6"/>
          <a:stretch/>
        </p:blipFill>
        <p:spPr>
          <a:xfrm>
            <a:off x="2718" y="1615438"/>
            <a:ext cx="3527375" cy="34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772EB-B018-3863-03D6-A8F05930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AA89-3896-A28C-FC0D-832D8CC0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D89FD-9BC8-9397-3405-A8D4F64C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153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BCD388-F96F-EC64-AA57-3DCBC564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4921059" y="1957461"/>
            <a:ext cx="2637557" cy="30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8F0F-5B6F-A519-4D20-389ACD9B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FA6A-919F-035F-FF3B-E67F68DE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75AB3-BD17-7C44-B27A-5380A0AEC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154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62A1FC-932F-5501-F9CF-A0246E015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8342354" y="1882494"/>
            <a:ext cx="2637557" cy="309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25A258-C6E0-0056-996B-399BD0F1DD17}"/>
              </a:ext>
            </a:extLst>
          </p:cNvPr>
          <p:cNvSpPr/>
          <p:nvPr/>
        </p:nvSpPr>
        <p:spPr>
          <a:xfrm>
            <a:off x="8492192" y="2099015"/>
            <a:ext cx="2162110" cy="38965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B84993-23FC-25F8-1778-CE4E26DA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/>
          <a:lstStyle/>
          <a:p>
            <a:r>
              <a:rPr lang="en-MY" dirty="0"/>
              <a:t>Mean (E) </a:t>
            </a:r>
          </a:p>
          <a:p>
            <a:pPr marL="457200" lvl="1" indent="0">
              <a:buNone/>
            </a:pPr>
            <a:br>
              <a:rPr lang="en-MY" dirty="0"/>
            </a:br>
            <a:br>
              <a:rPr lang="en-MY" dirty="0"/>
            </a:br>
            <a:endParaRPr lang="en-MY" dirty="0"/>
          </a:p>
          <a:p>
            <a:pPr lvl="1"/>
            <a:r>
              <a:rPr lang="en-US" dirty="0"/>
              <a:t>Standard MDP algorithm that optimizes </a:t>
            </a:r>
            <a:br>
              <a:rPr lang="en-US" dirty="0"/>
            </a:br>
            <a:r>
              <a:rPr lang="en-US" dirty="0"/>
              <a:t>expected cumulative reward.</a:t>
            </a:r>
            <a:br>
              <a:rPr lang="en-MY" dirty="0"/>
            </a:br>
            <a:endParaRPr lang="en-MY" dirty="0"/>
          </a:p>
          <a:p>
            <a:pPr lvl="1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6436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B2447-C3ED-0231-EBBF-A57E1E96F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DD46-E7B6-2F4D-3084-AE2C10F0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51E97-A326-2430-9669-1C4FB60D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155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1E879-0982-CCAF-71AE-FAE418B7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8342354" y="1882494"/>
            <a:ext cx="2637557" cy="309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37C5B4-7254-3489-192D-3B0AF2E7B286}"/>
              </a:ext>
            </a:extLst>
          </p:cNvPr>
          <p:cNvSpPr/>
          <p:nvPr/>
        </p:nvSpPr>
        <p:spPr>
          <a:xfrm>
            <a:off x="8517276" y="2427788"/>
            <a:ext cx="2224911" cy="70583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C2BCB-F4A6-35E7-E25B-5105ABC4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(ours)</a:t>
            </a:r>
            <a:br>
              <a:rPr lang="en-MY" dirty="0"/>
            </a:br>
            <a:endParaRPr lang="en-MY" dirty="0"/>
          </a:p>
          <a:p>
            <a:pPr lvl="1"/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 algorithm based on </a:t>
            </a:r>
            <a:br>
              <a:rPr lang="en-MY" dirty="0"/>
            </a:br>
            <a:r>
              <a:rPr lang="en-MY" dirty="0"/>
              <a:t>Li et al. [2022] and Hau et al. [2023a], </a:t>
            </a:r>
            <a:br>
              <a:rPr lang="en-MY" dirty="0"/>
            </a:br>
            <a:r>
              <a:rPr lang="en-MY" dirty="0"/>
              <a:t>utilizing a finite discretization scheme </a:t>
            </a:r>
            <a:br>
              <a:rPr lang="en-MY" dirty="0"/>
            </a:br>
            <a:r>
              <a:rPr lang="en-MY" dirty="0"/>
              <a:t>from Hau et al. [2025].</a:t>
            </a:r>
            <a:br>
              <a:rPr lang="en-MY" dirty="0"/>
            </a:br>
            <a:endParaRPr lang="en-MY" dirty="0"/>
          </a:p>
          <a:p>
            <a:r>
              <a:rPr lang="en-MY" dirty="0"/>
              <a:t>CVaR (ours)</a:t>
            </a:r>
          </a:p>
          <a:p>
            <a:endParaRPr lang="en-MY" dirty="0"/>
          </a:p>
          <a:p>
            <a:pPr lvl="1"/>
            <a:r>
              <a:rPr lang="en-US" dirty="0"/>
              <a:t>Practical CVaR MDP algorithm based on </a:t>
            </a:r>
            <a:br>
              <a:rPr lang="en-US" dirty="0"/>
            </a:br>
            <a:r>
              <a:rPr lang="en-US" dirty="0" err="1"/>
              <a:t>Bäuerle</a:t>
            </a:r>
            <a:r>
              <a:rPr lang="en-US" dirty="0"/>
              <a:t> and Ott [2011], with a discretization </a:t>
            </a:r>
            <a:br>
              <a:rPr lang="en-US" dirty="0"/>
            </a:br>
            <a:r>
              <a:rPr lang="en-US" dirty="0"/>
              <a:t>method detailed in Hau et al. [2025].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356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F118-C053-4206-0E99-8AE6E2B9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3D11-BF4D-6331-977B-45F88974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C3362-0775-C15D-4FC1-3F4CD933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156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7B9AF0-CC6B-655B-AA56-F8A2EAD4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8342354" y="1882494"/>
            <a:ext cx="2637557" cy="309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B781B2-2B9D-D6CC-5442-1FD33B59C190}"/>
              </a:ext>
            </a:extLst>
          </p:cNvPr>
          <p:cNvSpPr/>
          <p:nvPr/>
        </p:nvSpPr>
        <p:spPr>
          <a:xfrm>
            <a:off x="8548676" y="3082246"/>
            <a:ext cx="2224911" cy="346753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3F930F-63E6-2D36-414C-2B9894B5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dirty="0"/>
              <a:t>EVaR (ours)</a:t>
            </a:r>
            <a:br>
              <a:rPr lang="en-MY" dirty="0"/>
            </a:br>
            <a:endParaRPr lang="en-MY" dirty="0"/>
          </a:p>
          <a:p>
            <a:pPr lvl="1"/>
            <a:r>
              <a:rPr lang="en-US" dirty="0"/>
              <a:t>Our EVaR MDP algorithm with polynomial-time </a:t>
            </a:r>
            <a:br>
              <a:rPr lang="en-US" dirty="0"/>
            </a:br>
            <a:r>
              <a:rPr lang="en-US" dirty="0"/>
              <a:t>guarantees.</a:t>
            </a:r>
            <a:br>
              <a:rPr lang="en-MY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0878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7431-2ABC-F1C8-A724-2E79A263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6433-A40C-4EAD-FF05-6FBA834C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DFD3-17E2-FDFF-CA99-A150F24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157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ACEB5-6972-D067-9393-524DA42A7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8342354" y="1882494"/>
            <a:ext cx="2637557" cy="309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8AC96-80F1-E5AF-6D6B-5D77F4B0EBF1}"/>
              </a:ext>
            </a:extLst>
          </p:cNvPr>
          <p:cNvSpPr/>
          <p:nvPr/>
        </p:nvSpPr>
        <p:spPr>
          <a:xfrm>
            <a:off x="8507580" y="3408452"/>
            <a:ext cx="2224911" cy="101971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455EEC-57A7-0FDA-69A6-C28D857C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dirty="0" err="1"/>
              <a:t>nVaR</a:t>
            </a:r>
            <a:r>
              <a:rPr lang="en-MY" dirty="0"/>
              <a:t>, </a:t>
            </a:r>
            <a:r>
              <a:rPr lang="en-MY" dirty="0" err="1"/>
              <a:t>nCVaR</a:t>
            </a:r>
            <a:r>
              <a:rPr lang="en-MY" dirty="0"/>
              <a:t>, </a:t>
            </a:r>
            <a:r>
              <a:rPr lang="en-MY" dirty="0" err="1"/>
              <a:t>nEVaR</a:t>
            </a:r>
            <a:br>
              <a:rPr lang="en-MY" dirty="0"/>
            </a:br>
            <a:endParaRPr lang="en-MY" dirty="0"/>
          </a:p>
          <a:p>
            <a:pPr lvl="1"/>
            <a:r>
              <a:rPr lang="en-US" dirty="0"/>
              <a:t>Naively substitute the mean with 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, CVaR, and EVaR in the standard </a:t>
            </a:r>
            <a:br>
              <a:rPr lang="en-US" dirty="0"/>
            </a:br>
            <a:r>
              <a:rPr lang="en-US" dirty="0"/>
              <a:t>nested dynamic programming formulation.</a:t>
            </a:r>
            <a:br>
              <a:rPr lang="en-MY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71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8778B-BB30-D25E-573B-3EB963E2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D811-AF3B-864C-07D8-F61E4FA4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7F6D3-4036-7954-7C59-58EC3758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158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54A376-165B-2578-A588-8B71FC96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17973" b="28311"/>
          <a:stretch/>
        </p:blipFill>
        <p:spPr>
          <a:xfrm>
            <a:off x="8342354" y="1882494"/>
            <a:ext cx="2637557" cy="3093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10025F-E852-C4AE-F79C-9516DDA08BD1}"/>
              </a:ext>
            </a:extLst>
          </p:cNvPr>
          <p:cNvSpPr/>
          <p:nvPr/>
        </p:nvSpPr>
        <p:spPr>
          <a:xfrm>
            <a:off x="8466484" y="4407613"/>
            <a:ext cx="2224911" cy="35959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C72419-39FA-CCAB-5C19-972AEABB7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dirty="0"/>
              <a:t>Chow </a:t>
            </a:r>
            <a:br>
              <a:rPr lang="en-MY" dirty="0"/>
            </a:br>
            <a:endParaRPr lang="en-MY" dirty="0"/>
          </a:p>
          <a:p>
            <a:pPr lvl="1"/>
            <a:r>
              <a:rPr lang="en-US" dirty="0"/>
              <a:t>CVaR algorithm using dual decomposition </a:t>
            </a:r>
            <a:br>
              <a:rPr lang="en-US" dirty="0"/>
            </a:br>
            <a:r>
              <a:rPr lang="en-US" dirty="0"/>
              <a:t>for policy optimization, which we demonstrate </a:t>
            </a:r>
            <a:br>
              <a:rPr lang="en-US" dirty="0"/>
            </a:br>
            <a:r>
              <a:rPr lang="en-US" dirty="0"/>
              <a:t>to be incorrect.</a:t>
            </a:r>
            <a:br>
              <a:rPr lang="en-MY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9430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5F12-5CEA-4C8A-AE29-29C633FE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CE3E-E14B-9EB6-DDEA-57C2C5C3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Algorithms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71039-0413-4142-F4D9-9B897849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159</a:t>
            </a:fld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4C0566-C36E-AD3C-ED5F-C38FFF35B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" t="-245" r="30962" b="245"/>
          <a:stretch/>
        </p:blipFill>
        <p:spPr>
          <a:xfrm>
            <a:off x="3489453" y="1615439"/>
            <a:ext cx="3551027" cy="340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2AB9C-D0C4-938F-1B80-C5261BE0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480" y="1615439"/>
            <a:ext cx="5108144" cy="3405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44CD2-E083-A930-6635-70965B31E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6"/>
          <a:stretch/>
        </p:blipFill>
        <p:spPr>
          <a:xfrm>
            <a:off x="2718" y="1615438"/>
            <a:ext cx="3527375" cy="34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3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83F3-60AD-8FCE-7844-5E14A8443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10B1-034E-8708-AD44-9254BF23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16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F427B-CE06-9B51-5E50-A07DFE4B90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64" y="2103807"/>
            <a:ext cx="48006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47A47C9F-5429-EDA3-A64D-1F1919DF68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47A47C9F-5429-EDA3-A64D-1F1919DF6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4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0F1A4-B455-15ED-86E9-05811E4184A3}"/>
                  </a:ext>
                </a:extLst>
              </p:cNvPr>
              <p:cNvSpPr txBox="1"/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40F1A4-B455-15ED-86E9-05811E418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377574-4C92-7AEB-470F-3E2BFAB57FF1}"/>
                  </a:ext>
                </a:extLst>
              </p:cNvPr>
              <p:cNvSpPr txBox="1"/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377574-4C92-7AEB-470F-3E2BFAB57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D7FEC7-CEEC-919A-1408-EDBC3E87F676}"/>
                  </a:ext>
                </a:extLst>
              </p:cNvPr>
              <p:cNvSpPr txBox="1"/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D7FEC7-CEEC-919A-1408-EDBC3E87F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0AEA5-AEAC-2F5B-4A2C-349365394994}"/>
                  </a:ext>
                </a:extLst>
              </p:cNvPr>
              <p:cNvSpPr txBox="1"/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0AEA5-AEAC-2F5B-4A2C-349365394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14AF923-096F-25EC-B7FC-F54D0417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</p:spTree>
    <p:extLst>
      <p:ext uri="{BB962C8B-B14F-4D97-AF65-F5344CB8AC3E}">
        <p14:creationId xmlns:p14="http://schemas.microsoft.com/office/powerpoint/2010/main" val="22400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068BA-F9A8-50A9-472D-752D37250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59F3-1392-8D17-9900-D9BDA8E5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Other 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C5F56-2C72-9727-4DE9-1275BD6C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160</a:t>
            </a:fld>
            <a:endParaRPr lang="en-MY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EEE45A-F75C-D9B5-F67A-6EA1C97D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dirty="0"/>
              <a:t>Inventory Management</a:t>
            </a:r>
            <a:br>
              <a:rPr lang="en-MY" dirty="0"/>
            </a:br>
            <a:endParaRPr lang="en-MY" dirty="0"/>
          </a:p>
          <a:p>
            <a:r>
              <a:rPr lang="en-MY" dirty="0"/>
              <a:t>Gambler Ruin</a:t>
            </a:r>
            <a:br>
              <a:rPr lang="en-MY" dirty="0"/>
            </a:br>
            <a:endParaRPr lang="en-MY" dirty="0"/>
          </a:p>
          <a:p>
            <a:r>
              <a:rPr lang="en-MY" dirty="0"/>
              <a:t>Machine Replacement</a:t>
            </a:r>
            <a:br>
              <a:rPr lang="en-MY" dirty="0"/>
            </a:br>
            <a:endParaRPr lang="en-MY" dirty="0"/>
          </a:p>
          <a:p>
            <a:r>
              <a:rPr lang="en-MY" dirty="0"/>
              <a:t>Population Control</a:t>
            </a:r>
            <a:br>
              <a:rPr lang="en-MY" dirty="0"/>
            </a:br>
            <a:endParaRPr lang="en-MY" dirty="0"/>
          </a:p>
          <a:p>
            <a:r>
              <a:rPr lang="en-MY" dirty="0" err="1"/>
              <a:t>Riverswim</a:t>
            </a:r>
            <a:endParaRPr lang="en-MY" dirty="0"/>
          </a:p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</a:rPr>
              <a:t>Consistent trends were also observed when applying the algorithm across several widely used RL domains. Please refer to our dissertation document and/or conference paper for a comprehensive discussion of the results.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8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B413F-1B52-7CAB-B214-3CAFC006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4BCF3-74D5-0E58-C195-440218A7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17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3B0D0-F767-4AFB-CA67-71DFA53CB2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72" y="2103807"/>
            <a:ext cx="48006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B499E01-A2CD-D21C-71EE-99932E4BB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0B499E01-A2CD-D21C-71EE-99932E4BB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4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E8CD43-DFD6-FAA7-250A-CC043C891B3A}"/>
                  </a:ext>
                </a:extLst>
              </p:cNvPr>
              <p:cNvSpPr txBox="1"/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E8CD43-DFD6-FAA7-250A-CC043C89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2" y="959907"/>
                <a:ext cx="631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B637C6-8F7C-B84B-F2B8-82F5DD7B05BC}"/>
                  </a:ext>
                </a:extLst>
              </p:cNvPr>
              <p:cNvSpPr txBox="1"/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490A83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B637C6-8F7C-B84B-F2B8-82F5DD7B0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12" y="978286"/>
                <a:ext cx="6310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67C98-7B96-ED68-F8BB-28EF1A37ED36}"/>
                  </a:ext>
                </a:extLst>
              </p:cNvPr>
              <p:cNvSpPr txBox="1"/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E67C98-7B96-ED68-F8BB-28EF1A37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" y="1408003"/>
                <a:ext cx="6310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AB0204-EEE1-3E4F-AC1D-09294B0BAEDF}"/>
                  </a:ext>
                </a:extLst>
              </p:cNvPr>
              <p:cNvSpPr txBox="1"/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EE82E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AB0204-EEE1-3E4F-AC1D-09294B0B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12" y="1454536"/>
                <a:ext cx="6310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68C2856-5D74-9851-C3A5-38B823BF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</p:spTree>
    <p:extLst>
      <p:ext uri="{BB962C8B-B14F-4D97-AF65-F5344CB8AC3E}">
        <p14:creationId xmlns:p14="http://schemas.microsoft.com/office/powerpoint/2010/main" val="257557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3F8E-F83B-4525-4EB4-87A3EE3D8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FDF41E44-6F94-E737-8AEC-D8465D38B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Goal: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bg1"/>
                    </a:solidFill>
                  </a:rPr>
                </a:br>
                <a:endParaRPr lang="en-MY" b="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490A83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490A8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490A83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490A83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rgbClr val="EE82EE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rgbClr val="EE82E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EE82EE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rgbClr val="EE82EE"/>
                  </a:solidFill>
                </a:endParaRPr>
              </a:p>
              <a:p>
                <a:pPr marL="0" indent="0">
                  <a:buNone/>
                </a:pPr>
                <a:r>
                  <a:rPr lang="en-MY" sz="1800" b="0" dirty="0">
                    <a:solidFill>
                      <a:schemeClr val="dk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∈{1,2,…, 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800" b="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FDF41E44-6F94-E737-8AEC-D8465D38B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050" y="-2511368"/>
                <a:ext cx="11166475" cy="5121275"/>
              </a:xfrm>
              <a:blipFill>
                <a:blip r:embed="rId3"/>
                <a:stretch>
                  <a:fillRect l="-1092" t="-142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9D6D477-591D-8FB7-2514-8A99C019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Dynamic Program ( Value Iteration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43BD7-5FC7-488C-5B9D-440EE4D9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18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8CBBA-CC85-5D1B-B4CF-7E3A500DB1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77" y="2103807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B04C-B350-F4AF-64F3-3E4B4F43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F4A6D-86D0-3C38-AE86-2C9E1A3814FD}"/>
              </a:ext>
            </a:extLst>
          </p:cNvPr>
          <p:cNvGrpSpPr/>
          <p:nvPr/>
        </p:nvGrpSpPr>
        <p:grpSpPr>
          <a:xfrm>
            <a:off x="3885345" y="5245208"/>
            <a:ext cx="434133" cy="510817"/>
            <a:chOff x="9927038" y="540062"/>
            <a:chExt cx="997210" cy="768361"/>
          </a:xfrm>
        </p:grpSpPr>
        <p:pic>
          <p:nvPicPr>
            <p:cNvPr id="18" name="Picture 17" descr="A close up of a diamond&#10;&#10;Description automatically generated">
              <a:extLst>
                <a:ext uri="{FF2B5EF4-FFF2-40B4-BE49-F238E27FC236}">
                  <a16:creationId xmlns:a16="http://schemas.microsoft.com/office/drawing/2014/main" id="{8066CAD9-1384-BE20-BA72-851E3AC9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02" y="540062"/>
              <a:ext cx="781830" cy="639129"/>
            </a:xfrm>
            <a:prstGeom prst="rect">
              <a:avLst/>
            </a:prstGeom>
          </p:spPr>
        </p:pic>
        <p:pic>
          <p:nvPicPr>
            <p:cNvPr id="19" name="Picture 18" descr="A close up of a diamond&#10;&#10;Description automatically generated">
              <a:extLst>
                <a:ext uri="{FF2B5EF4-FFF2-40B4-BE49-F238E27FC236}">
                  <a16:creationId xmlns:a16="http://schemas.microsoft.com/office/drawing/2014/main" id="{27355F38-AFBF-C920-2A55-5A7A927A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73795">
              <a:off x="9927038" y="880017"/>
              <a:ext cx="524058" cy="428406"/>
            </a:xfrm>
            <a:prstGeom prst="rect">
              <a:avLst/>
            </a:prstGeom>
          </p:spPr>
        </p:pic>
        <p:pic>
          <p:nvPicPr>
            <p:cNvPr id="20" name="Picture 19" descr="A close up of a diamond&#10;&#10;Description automatically generated">
              <a:extLst>
                <a:ext uri="{FF2B5EF4-FFF2-40B4-BE49-F238E27FC236}">
                  <a16:creationId xmlns:a16="http://schemas.microsoft.com/office/drawing/2014/main" id="{B6EC652D-4E5A-EE59-158E-683AD805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336">
              <a:off x="10400190" y="868699"/>
              <a:ext cx="524058" cy="428406"/>
            </a:xfrm>
            <a:prstGeom prst="rect">
              <a:avLst/>
            </a:prstGeom>
          </p:spPr>
        </p:pic>
        <p:pic>
          <p:nvPicPr>
            <p:cNvPr id="21" name="Picture 20" descr="A close up of a diamond&#10;&#10;Description automatically generated">
              <a:extLst>
                <a:ext uri="{FF2B5EF4-FFF2-40B4-BE49-F238E27FC236}">
                  <a16:creationId xmlns:a16="http://schemas.microsoft.com/office/drawing/2014/main" id="{39BF2AC0-DA5D-9F6D-16F2-452FC71C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86006">
              <a:off x="10246983" y="1000721"/>
              <a:ext cx="339869" cy="277836"/>
            </a:xfrm>
            <a:prstGeom prst="rect">
              <a:avLst/>
            </a:prstGeom>
          </p:spPr>
        </p:pic>
      </p:grpSp>
      <p:pic>
        <p:nvPicPr>
          <p:cNvPr id="16" name="Picture 15" descr="A close-up of a fire&#10;&#10;Description automatically generated">
            <a:extLst>
              <a:ext uri="{FF2B5EF4-FFF2-40B4-BE49-F238E27FC236}">
                <a16:creationId xmlns:a16="http://schemas.microsoft.com/office/drawing/2014/main" id="{D0038E7F-1DA9-2E3C-2DED-9BE89A85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374" y="5075936"/>
            <a:ext cx="2007908" cy="6895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BB93076-C47E-D892-87C9-52125498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8E534A-BE6F-A032-C5EC-03CAA7FB2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b="1" dirty="0"/>
                  <a:t>Policy Evaluation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F8E534A-BE6F-A032-C5EC-03CAA7FB2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43750-1C43-F07D-C5A9-35B190D9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19</a:t>
            </a:fld>
            <a:endParaRPr lang="en-MY"/>
          </a:p>
        </p:txBody>
      </p:sp>
      <p:pic>
        <p:nvPicPr>
          <p:cNvPr id="15" name="Picture 14" descr="A graph with arrows and lines&#10;&#10;Description automatically generated with medium confidence">
            <a:extLst>
              <a:ext uri="{FF2B5EF4-FFF2-40B4-BE49-F238E27FC236}">
                <a16:creationId xmlns:a16="http://schemas.microsoft.com/office/drawing/2014/main" id="{3E634C0F-43A2-5EE6-82A8-5F43C8B396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8" y="1521468"/>
            <a:ext cx="10862820" cy="4655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A5E83-DA34-7A3E-3A31-A02D34C70798}"/>
              </a:ext>
            </a:extLst>
          </p:cNvPr>
          <p:cNvSpPr txBox="1"/>
          <p:nvPr/>
        </p:nvSpPr>
        <p:spPr>
          <a:xfrm rot="16200000">
            <a:off x="5520041" y="3565132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EE98F-C006-CA5A-D9A1-C95F5B5D13EE}"/>
              </a:ext>
            </a:extLst>
          </p:cNvPr>
          <p:cNvSpPr txBox="1"/>
          <p:nvPr/>
        </p:nvSpPr>
        <p:spPr>
          <a:xfrm>
            <a:off x="7614257" y="5992297"/>
            <a:ext cx="32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discounted cumulative reward</a:t>
            </a:r>
          </a:p>
        </p:txBody>
      </p:sp>
    </p:spTree>
    <p:extLst>
      <p:ext uri="{BB962C8B-B14F-4D97-AF65-F5344CB8AC3E}">
        <p14:creationId xmlns:p14="http://schemas.microsoft.com/office/powerpoint/2010/main" val="22716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58A42-0EBC-CFBF-3F91-A89B2CD0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8C82A-F407-9DDD-8E71-3925175C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Preliminaries</a:t>
            </a:r>
          </a:p>
          <a:p>
            <a:pPr lvl="1"/>
            <a:r>
              <a:rPr lang="en-MY" dirty="0"/>
              <a:t>Markov Decision Processes (MDPs)</a:t>
            </a:r>
          </a:p>
          <a:p>
            <a:pPr lvl="1"/>
            <a:r>
              <a:rPr lang="en-MY" dirty="0"/>
              <a:t>Motivation on Risk Measures</a:t>
            </a:r>
          </a:p>
          <a:p>
            <a:pPr lvl="1"/>
            <a:r>
              <a:rPr lang="en-MY" dirty="0"/>
              <a:t>Prior Work on Risk Sensitive MDPs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Research and Contributions</a:t>
            </a:r>
          </a:p>
          <a:p>
            <a:pPr lvl="1"/>
            <a:r>
              <a:rPr lang="en-MY" dirty="0"/>
              <a:t>Overview</a:t>
            </a:r>
          </a:p>
          <a:p>
            <a:pPr lvl="1"/>
            <a:r>
              <a:rPr lang="en-MY" dirty="0"/>
              <a:t>Dynamic Program Decomposition</a:t>
            </a:r>
          </a:p>
          <a:p>
            <a:pPr lvl="1"/>
            <a:r>
              <a:rPr lang="en-MY" dirty="0"/>
              <a:t>Entropic Based MDPs</a:t>
            </a:r>
          </a:p>
          <a:p>
            <a:pPr lvl="1"/>
            <a:r>
              <a:rPr lang="en-MY" dirty="0"/>
              <a:t>Quantile Based MDPs</a:t>
            </a:r>
          </a:p>
          <a:p>
            <a:pPr lvl="1"/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8E9F-2A30-23B0-4D43-88CEBBBF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3752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03A42-885F-6785-9236-3A91A99B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F442B-175A-CA6F-A88B-7EAC04DD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30632-A881-DAB8-B137-0CF05E32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20</a:t>
            </a:fld>
            <a:endParaRPr lang="en-MY"/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629CD33-EDD2-9B9A-4AC5-9BCAF7A4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b="1" dirty="0"/>
              <a:t>Concern		</a:t>
            </a:r>
            <a:endParaRPr lang="en-MY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FF1B650-9E6E-C32F-E786-4D536BBB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255" y="1288668"/>
            <a:ext cx="7187431" cy="4791621"/>
          </a:xfrm>
          <a:prstGeom prst="rect">
            <a:avLst/>
          </a:prstGeom>
        </p:spPr>
      </p:pic>
      <p:pic>
        <p:nvPicPr>
          <p:cNvPr id="59" name="Picture 58" descr="A cartoon toy with a fire and diamond&#10;&#10;Description automatically generated with medium confidence">
            <a:extLst>
              <a:ext uri="{FF2B5EF4-FFF2-40B4-BE49-F238E27FC236}">
                <a16:creationId xmlns:a16="http://schemas.microsoft.com/office/drawing/2014/main" id="{5D1B2280-8C6A-5475-47E4-686AA7AC5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8"/>
          <a:stretch/>
        </p:blipFill>
        <p:spPr>
          <a:xfrm>
            <a:off x="392474" y="2347274"/>
            <a:ext cx="3677457" cy="28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8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AF24A-A342-41A7-ABD3-4D4C5691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D849A0-C298-6F6E-A08B-90B0B7C5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4D034-582E-D27C-2FCA-03FE5109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21</a:t>
            </a:fld>
            <a:endParaRPr lang="en-MY"/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2B8CD54-1DF0-C6F7-322E-2109F521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b="1" dirty="0"/>
              <a:t>Concern		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21E18-0EE6-BE74-81B4-99F2549B2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255" y="1288668"/>
            <a:ext cx="7187431" cy="479162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39BB36-C7CF-59BF-B763-58947FF099BA}"/>
              </a:ext>
            </a:extLst>
          </p:cNvPr>
          <p:cNvSpPr/>
          <p:nvPr/>
        </p:nvSpPr>
        <p:spPr>
          <a:xfrm>
            <a:off x="6523348" y="4947601"/>
            <a:ext cx="3519562" cy="893349"/>
          </a:xfrm>
          <a:prstGeom prst="ellipse">
            <a:avLst/>
          </a:prstGeom>
          <a:solidFill>
            <a:srgbClr val="FF99FF">
              <a:alpha val="20000"/>
            </a:srgbClr>
          </a:solidFill>
          <a:ln>
            <a:solidFill>
              <a:srgbClr val="FF0000">
                <a:alpha val="1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D07D1-61CC-8F75-7B3C-9A76FBD4C7DF}"/>
              </a:ext>
            </a:extLst>
          </p:cNvPr>
          <p:cNvSpPr txBox="1"/>
          <p:nvPr/>
        </p:nvSpPr>
        <p:spPr>
          <a:xfrm>
            <a:off x="9930501" y="5710957"/>
            <a:ext cx="216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( Millions of dollars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3327E9-F6E5-98B5-8DF1-8D94B96B5CE9}"/>
              </a:ext>
            </a:extLst>
          </p:cNvPr>
          <p:cNvCxnSpPr/>
          <p:nvPr/>
        </p:nvCxnSpPr>
        <p:spPr>
          <a:xfrm>
            <a:off x="8540684" y="4138367"/>
            <a:ext cx="226244" cy="809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DF8060-A213-2BBE-AA09-05FAAEDE0581}"/>
              </a:ext>
            </a:extLst>
          </p:cNvPr>
          <p:cNvSpPr txBox="1"/>
          <p:nvPr/>
        </p:nvSpPr>
        <p:spPr>
          <a:xfrm>
            <a:off x="8234986" y="385702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FF0000"/>
                </a:solidFill>
              </a:rPr>
              <a:t>13%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01E7C1-0DAE-1B13-7445-3EF1F0759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6" b="10306"/>
          <a:stretch/>
        </p:blipFill>
        <p:spPr>
          <a:xfrm>
            <a:off x="392474" y="2347274"/>
            <a:ext cx="3677457" cy="287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3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AE72-B24E-15F5-61FB-4C734CA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BF3DE6-6FF7-9FC5-C48A-CD17F920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A1582-88AF-3B5C-8F05-01955A3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22</a:t>
            </a:fld>
            <a:endParaRPr lang="en-MY"/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059DE4D7-FEB8-2B5D-CF39-A82D1A08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b="1" dirty="0"/>
              <a:t>Concern		</a:t>
            </a:r>
            <a:endParaRPr lang="en-MY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0E70CE-BC48-D388-7EB5-9EEE8E586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1255" y="1288668"/>
            <a:ext cx="7187431" cy="4791621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7D0859C-6719-D2EA-70C4-F1FE29C2D863}"/>
              </a:ext>
            </a:extLst>
          </p:cNvPr>
          <p:cNvSpPr/>
          <p:nvPr/>
        </p:nvSpPr>
        <p:spPr>
          <a:xfrm>
            <a:off x="6523348" y="4947601"/>
            <a:ext cx="3519562" cy="893349"/>
          </a:xfrm>
          <a:prstGeom prst="ellipse">
            <a:avLst/>
          </a:prstGeom>
          <a:solidFill>
            <a:srgbClr val="FF99FF">
              <a:alpha val="20000"/>
            </a:srgbClr>
          </a:solidFill>
          <a:ln>
            <a:solidFill>
              <a:srgbClr val="FF0000">
                <a:alpha val="1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68C4-20A9-D6E0-FD50-C844E218150A}"/>
              </a:ext>
            </a:extLst>
          </p:cNvPr>
          <p:cNvSpPr txBox="1"/>
          <p:nvPr/>
        </p:nvSpPr>
        <p:spPr>
          <a:xfrm>
            <a:off x="9930501" y="5710957"/>
            <a:ext cx="216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( Millions of dollars 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8F3FA5-DCC9-AC30-D09B-A937A5F20A2D}"/>
              </a:ext>
            </a:extLst>
          </p:cNvPr>
          <p:cNvCxnSpPr/>
          <p:nvPr/>
        </p:nvCxnSpPr>
        <p:spPr>
          <a:xfrm>
            <a:off x="8540684" y="4138367"/>
            <a:ext cx="226244" cy="809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BC656A-4F03-283B-5575-EC97CD69C0B5}"/>
              </a:ext>
            </a:extLst>
          </p:cNvPr>
          <p:cNvSpPr txBox="1"/>
          <p:nvPr/>
        </p:nvSpPr>
        <p:spPr>
          <a:xfrm>
            <a:off x="8234986" y="385702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rgbClr val="FF0000"/>
                </a:solidFill>
              </a:rPr>
              <a:t>13%</a:t>
            </a:r>
          </a:p>
        </p:txBody>
      </p:sp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EF47E4-6B11-E41E-CAE9-66551638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74278"/>
            <a:ext cx="1956812" cy="2642411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22E3584-64CF-8CA4-BA40-AAD9BF2FA2E8}"/>
              </a:ext>
            </a:extLst>
          </p:cNvPr>
          <p:cNvSpPr/>
          <p:nvPr/>
        </p:nvSpPr>
        <p:spPr>
          <a:xfrm>
            <a:off x="322814" y="1783741"/>
            <a:ext cx="3892347" cy="126052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Is there a less risky alternative that trades off some mean reward</a:t>
            </a:r>
            <a:r>
              <a:rPr lang="en-MY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040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E7A29-B55B-4C1B-00C6-30718162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F9BEF-E09B-8FAB-B962-0CAB8D0F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39C88-6DBE-0061-42C1-96CF2651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23</a:t>
            </a:fld>
            <a:endParaRPr lang="en-MY"/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DB2E484-2D70-39EC-60B2-ABE205CB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5121161"/>
          </a:xfrm>
        </p:spPr>
        <p:txBody>
          <a:bodyPr>
            <a:normAutofit/>
          </a:bodyPr>
          <a:lstStyle/>
          <a:p>
            <a:r>
              <a:rPr lang="en-MY" b="1" dirty="0">
                <a:solidFill>
                  <a:srgbClr val="00B050"/>
                </a:solidFill>
              </a:rPr>
              <a:t>Alternative objective		</a:t>
            </a:r>
            <a:endParaRPr lang="en-MY" dirty="0">
              <a:solidFill>
                <a:srgbClr val="00B05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60032B5-4E34-F3F8-15D8-A5D4FDF88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/>
          <a:stretch/>
        </p:blipFill>
        <p:spPr>
          <a:xfrm>
            <a:off x="6242537" y="2290713"/>
            <a:ext cx="5391621" cy="372358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6F8C1F6-EDF3-D67F-7E35-E0073FD27146}"/>
              </a:ext>
            </a:extLst>
          </p:cNvPr>
          <p:cNvSpPr/>
          <p:nvPr/>
        </p:nvSpPr>
        <p:spPr>
          <a:xfrm>
            <a:off x="7693820" y="5134085"/>
            <a:ext cx="2755998" cy="694225"/>
          </a:xfrm>
          <a:prstGeom prst="ellipse">
            <a:avLst/>
          </a:prstGeom>
          <a:solidFill>
            <a:srgbClr val="FF99FF">
              <a:alpha val="20000"/>
            </a:srgbClr>
          </a:solidFill>
          <a:ln>
            <a:solidFill>
              <a:srgbClr val="FF0000">
                <a:alpha val="1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B8F6F2-ED40-B6CA-F4E5-215CEEC6588D}"/>
              </a:ext>
            </a:extLst>
          </p:cNvPr>
          <p:cNvCxnSpPr/>
          <p:nvPr/>
        </p:nvCxnSpPr>
        <p:spPr>
          <a:xfrm>
            <a:off x="9270042" y="4505226"/>
            <a:ext cx="177681" cy="628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04AEAE-837E-C23C-6DBD-84ACF31CF9E8}"/>
              </a:ext>
            </a:extLst>
          </p:cNvPr>
          <p:cNvSpPr txBox="1"/>
          <p:nvPr/>
        </p:nvSpPr>
        <p:spPr>
          <a:xfrm>
            <a:off x="9029962" y="428659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b="1" dirty="0">
                <a:solidFill>
                  <a:srgbClr val="FF0000"/>
                </a:solidFill>
              </a:rPr>
              <a:t>13%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42391-D979-BB16-2679-C184E05F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32" y="2204302"/>
            <a:ext cx="5715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E9608E-DE58-8B93-1494-521F5A938483}"/>
              </a:ext>
            </a:extLst>
          </p:cNvPr>
          <p:cNvSpPr txBox="1"/>
          <p:nvPr/>
        </p:nvSpPr>
        <p:spPr>
          <a:xfrm>
            <a:off x="5450170" y="5712513"/>
            <a:ext cx="1731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/>
              <a:t>( Millions of dollars 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5C255B-E3AD-B450-5E2E-5C032239A246}"/>
              </a:ext>
            </a:extLst>
          </p:cNvPr>
          <p:cNvSpPr/>
          <p:nvPr/>
        </p:nvSpPr>
        <p:spPr>
          <a:xfrm>
            <a:off x="2601798" y="5354424"/>
            <a:ext cx="2045616" cy="391212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53F740-87A0-1598-1BDC-3926C892418B}"/>
              </a:ext>
            </a:extLst>
          </p:cNvPr>
          <p:cNvCxnSpPr/>
          <p:nvPr/>
        </p:nvCxnSpPr>
        <p:spPr>
          <a:xfrm>
            <a:off x="3499240" y="4696026"/>
            <a:ext cx="177681" cy="6288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1D663B-2640-59FA-F30F-15212847997C}"/>
              </a:ext>
            </a:extLst>
          </p:cNvPr>
          <p:cNvSpPr txBox="1"/>
          <p:nvPr/>
        </p:nvSpPr>
        <p:spPr>
          <a:xfrm>
            <a:off x="3259160" y="4477395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b="1" dirty="0">
                <a:solidFill>
                  <a:srgbClr val="00B050"/>
                </a:solidFill>
              </a:rPr>
              <a:t>4%</a:t>
            </a:r>
          </a:p>
        </p:txBody>
      </p:sp>
    </p:spTree>
    <p:extLst>
      <p:ext uri="{BB962C8B-B14F-4D97-AF65-F5344CB8AC3E}">
        <p14:creationId xmlns:p14="http://schemas.microsoft.com/office/powerpoint/2010/main" val="5249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7250E-E8FD-783E-2AD2-D3BB5FF6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BBFF5-0A99-4815-F593-F8FE5005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Risk Averse Decision Making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64CD0-C779-0FD7-0760-26644BE4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24</a:t>
            </a:fld>
            <a:endParaRPr lang="en-MY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3680B9-23A7-B53F-9FDF-BD5796EB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/>
              <a:t>Use case</a:t>
            </a:r>
          </a:p>
          <a:p>
            <a:pPr lvl="1"/>
            <a:endParaRPr lang="en-MY" dirty="0"/>
          </a:p>
          <a:p>
            <a:pPr lvl="1"/>
            <a:r>
              <a:rPr lang="en-MY" dirty="0"/>
              <a:t>Motion Planning </a:t>
            </a:r>
          </a:p>
          <a:p>
            <a:pPr marL="457200" lvl="1" indent="0">
              <a:buNone/>
            </a:pPr>
            <a:r>
              <a:rPr lang="en-MY" sz="2100" dirty="0"/>
              <a:t>	[Braun et al.,2011, Hakobyan and Yang, 2021, Ahmadi et al., 2021]</a:t>
            </a:r>
          </a:p>
          <a:p>
            <a:pPr lvl="1"/>
            <a:endParaRPr lang="en-MY" sz="2100" dirty="0"/>
          </a:p>
          <a:p>
            <a:pPr lvl="1"/>
            <a:r>
              <a:rPr lang="en-MY" dirty="0"/>
              <a:t>Autonomous System</a:t>
            </a:r>
          </a:p>
          <a:p>
            <a:pPr marL="457200" lvl="1" indent="0">
              <a:buNone/>
            </a:pPr>
            <a:r>
              <a:rPr lang="en-MY" sz="2100" dirty="0"/>
              <a:t>	[Wang and Chapman,2022, Jin et al., 2019]</a:t>
            </a:r>
            <a:br>
              <a:rPr lang="en-MY" sz="2100" dirty="0"/>
            </a:br>
            <a:endParaRPr lang="en-MY" sz="2100" dirty="0"/>
          </a:p>
          <a:p>
            <a:pPr lvl="1"/>
            <a:r>
              <a:rPr lang="en-MY" dirty="0"/>
              <a:t>Healthcare </a:t>
            </a:r>
          </a:p>
          <a:p>
            <a:pPr marL="914400" lvl="2" indent="0">
              <a:buNone/>
            </a:pPr>
            <a:r>
              <a:rPr lang="en-MY" dirty="0"/>
              <a:t>[Zhong, 2020, </a:t>
            </a:r>
            <a:r>
              <a:rPr lang="en-MY" dirty="0" err="1"/>
              <a:t>Kose</a:t>
            </a:r>
            <a:r>
              <a:rPr lang="en-MY" dirty="0"/>
              <a:t>, 2016, Singh et al., 2020]</a:t>
            </a:r>
            <a:br>
              <a:rPr lang="en-MY" dirty="0"/>
            </a:br>
            <a:endParaRPr lang="en-MY" dirty="0"/>
          </a:p>
          <a:p>
            <a:pPr lvl="1"/>
            <a:r>
              <a:rPr lang="en-MY" dirty="0"/>
              <a:t>Investment </a:t>
            </a:r>
          </a:p>
          <a:p>
            <a:pPr marL="914400" lvl="2" indent="0">
              <a:buNone/>
            </a:pPr>
            <a:r>
              <a:rPr lang="en-MY" dirty="0"/>
              <a:t>[Min et al., 2022] </a:t>
            </a:r>
          </a:p>
          <a:p>
            <a:pPr lvl="1"/>
            <a:endParaRPr lang="en-MY" dirty="0"/>
          </a:p>
          <a:p>
            <a:pPr marL="457200" lvl="1" indent="0">
              <a:buNone/>
            </a:pPr>
            <a:r>
              <a:rPr lang="en-MY" sz="1600" dirty="0"/>
              <a:t>Risk averse decision making is often preferable when safety, human lives, or large amounts of money are at stake.</a:t>
            </a:r>
          </a:p>
        </p:txBody>
      </p:sp>
    </p:spTree>
    <p:extLst>
      <p:ext uri="{BB962C8B-B14F-4D97-AF65-F5344CB8AC3E}">
        <p14:creationId xmlns:p14="http://schemas.microsoft.com/office/powerpoint/2010/main" val="123805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9041D-B21C-AF66-5830-70CA1FE2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Preliminary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76438-A484-81E2-249F-AFE8D0CF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B06083-D125-908F-4106-D81FA38D7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/>
                  <a:t>easure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B06083-D125-908F-4106-D81FA38D7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0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9D65-FEDD-7859-B676-274D9A9A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B123398-EA0A-06F3-07D1-856DA52F5E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/>
                  <a:t>easure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B123398-EA0A-06F3-07D1-856DA52F5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E38B341-69F3-9187-6A73-705C07BEE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Measure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E38B341-69F3-9187-6A73-705C07BEE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B7B8B-DB40-B98F-9024-91CDAACF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26</a:t>
            </a:fld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CDD236-433D-42A2-DB5E-A0FC7B4F6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611" y="1592656"/>
            <a:ext cx="6876460" cy="45843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772A4F-1913-2677-C1E3-B93983026EA7}"/>
              </a:ext>
            </a:extLst>
          </p:cNvPr>
          <p:cNvCxnSpPr/>
          <p:nvPr/>
        </p:nvCxnSpPr>
        <p:spPr>
          <a:xfrm>
            <a:off x="8107050" y="1753386"/>
            <a:ext cx="0" cy="3912123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7A73F-D673-DBF2-E390-D1189A29CBF1}"/>
                  </a:ext>
                </a:extLst>
              </p:cNvPr>
              <p:cNvSpPr txBox="1"/>
              <p:nvPr/>
            </p:nvSpPr>
            <p:spPr>
              <a:xfrm>
                <a:off x="7834852" y="5613458"/>
                <a:ext cx="3747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𝕄</m:t>
                      </m:r>
                      <m:r>
                        <a:rPr lang="en-MY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̃"/>
                          <m:ctrlPr>
                            <a:rPr lang="en-MY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MY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A7A73F-D673-DBF2-E390-D1189A29C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852" y="5613458"/>
                <a:ext cx="374714" cy="307777"/>
              </a:xfrm>
              <a:prstGeom prst="rect">
                <a:avLst/>
              </a:prstGeom>
              <a:blipFill>
                <a:blip r:embed="rId5"/>
                <a:stretch>
                  <a:fillRect r="-51613" b="-8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5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17B9FB-4471-E8FA-6D67-A9D05EEAA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021757-36C5-F725-603C-C3E790024E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Monetary 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/>
                  <a:t>easure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021757-36C5-F725-603C-C3E790024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A5391-5415-01FD-62BD-990F2A13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27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75CB23EE-0184-6191-442E-447E7ABF5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Properties</a:t>
                </a:r>
              </a:p>
              <a:p>
                <a:pPr lvl="1"/>
                <a:r>
                  <a:rPr lang="en-MY" b="0" dirty="0"/>
                  <a:t>Monotonicity:      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lvl="1"/>
                <a:r>
                  <a:rPr lang="en-MY" dirty="0"/>
                  <a:t>Translation Invariance:	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𝕄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MY" dirty="0"/>
                  <a:t> </a:t>
                </a:r>
              </a:p>
              <a:p>
                <a:pPr marL="914400" lvl="2" indent="0">
                  <a:buNone/>
                </a:pPr>
                <a:endParaRPr lang="en-MY" dirty="0"/>
              </a:p>
              <a:p>
                <a:pPr marL="914400" lvl="2" indent="0">
                  <a:buNone/>
                </a:pPr>
                <a:r>
                  <a:rPr lang="en-MY" dirty="0"/>
                  <a:t>for any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MY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MY" dirty="0"/>
                  <a:t> and a constant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MY" dirty="0"/>
                  <a:t>.</a:t>
                </a:r>
              </a:p>
              <a:p>
                <a:pPr marL="914400" lvl="2" indent="0">
                  <a:buNone/>
                </a:pPr>
                <a:endParaRPr lang="en-MY" dirty="0"/>
              </a:p>
              <a:p>
                <a:r>
                  <a:rPr lang="en-MY" dirty="0"/>
                  <a:t>Popular Risk Measures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endParaRPr lang="en-MY" dirty="0"/>
              </a:p>
              <a:p>
                <a:pPr lvl="1"/>
                <a:r>
                  <a:rPr lang="en-MY" dirty="0" err="1"/>
                  <a:t>VaR</a:t>
                </a:r>
                <a:endParaRPr lang="en-MY" dirty="0"/>
              </a:p>
              <a:p>
                <a:pPr lvl="1"/>
                <a:r>
                  <a:rPr lang="en-MY" dirty="0"/>
                  <a:t>CVaR</a:t>
                </a:r>
              </a:p>
              <a:p>
                <a:pPr lvl="1"/>
                <a:r>
                  <a:rPr lang="en-MY" dirty="0"/>
                  <a:t>EVaR</a:t>
                </a:r>
              </a:p>
              <a:p>
                <a:pPr lvl="1"/>
                <a:r>
                  <a:rPr lang="en-MY" dirty="0"/>
                  <a:t>ERM</a:t>
                </a:r>
              </a:p>
              <a:p>
                <a:pPr lvl="1"/>
                <a:endParaRPr lang="en-MY" dirty="0"/>
              </a:p>
              <a:p>
                <a:pPr lvl="1"/>
                <a:endParaRPr lang="en-MY" dirty="0"/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3" name="Content Placeholder 1">
                <a:extLst>
                  <a:ext uri="{FF2B5EF4-FFF2-40B4-BE49-F238E27FC236}">
                    <a16:creationId xmlns:a16="http://schemas.microsoft.com/office/drawing/2014/main" id="{75CB23EE-0184-6191-442E-447E7ABF5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51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E8F05-5F18-260A-0FDF-781FA72C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B352534-D94E-DB08-932C-CA3988DDF1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Mean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B352534-D94E-DB08-932C-CA3988DDF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3FFBB1-B2A3-6E15-DA1C-16C44587F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Mean 			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3FFBB1-B2A3-6E15-DA1C-16C44587F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14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7E803-746D-29CB-34E9-C7C4FBB6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28</a:t>
            </a:fld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842CC-D979-8F9E-A1E2-3A7D7C929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7593" y="1592656"/>
            <a:ext cx="6876459" cy="45843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B358D1-492E-443E-00F9-2B95A6C12930}"/>
              </a:ext>
            </a:extLst>
          </p:cNvPr>
          <p:cNvCxnSpPr/>
          <p:nvPr/>
        </p:nvCxnSpPr>
        <p:spPr>
          <a:xfrm>
            <a:off x="10360058" y="1734532"/>
            <a:ext cx="0" cy="391212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5AC5F-2F2D-043C-B4F0-06355639520F}"/>
              </a:ext>
            </a:extLst>
          </p:cNvPr>
          <p:cNvCxnSpPr/>
          <p:nvPr/>
        </p:nvCxnSpPr>
        <p:spPr>
          <a:xfrm>
            <a:off x="10408762" y="1736101"/>
            <a:ext cx="0" cy="391212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32291-8521-A01A-6E2F-4DD34E553595}"/>
                  </a:ext>
                </a:extLst>
              </p:cNvPr>
              <p:cNvSpPr txBox="1"/>
              <p:nvPr/>
            </p:nvSpPr>
            <p:spPr>
              <a:xfrm>
                <a:off x="9851011" y="5680923"/>
                <a:ext cx="12631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MY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MY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MY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MY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MY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32291-8521-A01A-6E2F-4DD34E553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011" y="5680923"/>
                <a:ext cx="1263191" cy="307777"/>
              </a:xfrm>
              <a:prstGeom prst="rect">
                <a:avLst/>
              </a:prstGeom>
              <a:blipFill>
                <a:blip r:embed="rId5"/>
                <a:stretch>
                  <a:fillRect r="-2415" b="-8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86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CE6B-875A-76BF-92B9-B7747D4C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0F45C30-E5B7-F9C6-1C4E-01B852F750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Mean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0F45C30-E5B7-F9C6-1C4E-01B852F75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23847C-06D4-0258-47A5-0B35EF696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Mean 			</a:t>
                </a:r>
                <a14:m>
                  <m:oMath xmlns:m="http://schemas.openxmlformats.org/officeDocument/2006/math">
                    <m:r>
                      <a:rPr lang="en-MY" b="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MY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MY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MY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MY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MY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MY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MY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MY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MY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23847C-06D4-0258-47A5-0B35EF696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14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C356C-988A-786C-B084-05B5367C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29</a:t>
            </a:fld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3557E-9945-55F9-BED1-85FD62EB3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7593" y="1592656"/>
            <a:ext cx="6876459" cy="45843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CD054A-85AB-DE8A-E047-F877202B946B}"/>
              </a:ext>
            </a:extLst>
          </p:cNvPr>
          <p:cNvCxnSpPr/>
          <p:nvPr/>
        </p:nvCxnSpPr>
        <p:spPr>
          <a:xfrm>
            <a:off x="10360058" y="1734532"/>
            <a:ext cx="0" cy="391212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5A373B-85D0-370E-74F5-73B44D6E5F76}"/>
              </a:ext>
            </a:extLst>
          </p:cNvPr>
          <p:cNvCxnSpPr/>
          <p:nvPr/>
        </p:nvCxnSpPr>
        <p:spPr>
          <a:xfrm>
            <a:off x="10408762" y="1736101"/>
            <a:ext cx="0" cy="391212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B3629E-FEEA-2007-3713-8C1E2CD1B02D}"/>
                  </a:ext>
                </a:extLst>
              </p:cNvPr>
              <p:cNvSpPr txBox="1"/>
              <p:nvPr/>
            </p:nvSpPr>
            <p:spPr>
              <a:xfrm>
                <a:off x="9851011" y="5680923"/>
                <a:ext cx="12631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MY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MY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MY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MY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MY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MY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MY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B3629E-FEEA-2007-3713-8C1E2CD1B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011" y="5680923"/>
                <a:ext cx="1263191" cy="307777"/>
              </a:xfrm>
              <a:prstGeom prst="rect">
                <a:avLst/>
              </a:prstGeom>
              <a:blipFill>
                <a:blip r:embed="rId5"/>
                <a:stretch>
                  <a:fillRect r="-2415" b="-8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Man in business attire">
            <a:extLst>
              <a:ext uri="{FF2B5EF4-FFF2-40B4-BE49-F238E27FC236}">
                <a16:creationId xmlns:a16="http://schemas.microsoft.com/office/drawing/2014/main" id="{FC69FF30-99D9-A28C-BB0D-FDE0B485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974278"/>
            <a:ext cx="1956812" cy="264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Oval 5">
                <a:extLst>
                  <a:ext uri="{FF2B5EF4-FFF2-40B4-BE49-F238E27FC236}">
                    <a16:creationId xmlns:a16="http://schemas.microsoft.com/office/drawing/2014/main" id="{71F52114-9129-E9EC-727A-506B60793FF6}"/>
                  </a:ext>
                </a:extLst>
              </p:cNvPr>
              <p:cNvSpPr/>
              <p:nvPr/>
            </p:nvSpPr>
            <p:spPr>
              <a:xfrm>
                <a:off x="478834" y="1734532"/>
                <a:ext cx="3920508" cy="1603761"/>
              </a:xfrm>
              <a:prstGeom prst="wedgeEllipseCallout">
                <a:avLst/>
              </a:prstGeom>
              <a:solidFill>
                <a:srgbClr val="EEEBDA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Is there a risk measure that prefers the less risky distribution</a:t>
                </a:r>
                <a:r>
                  <a:rPr lang="en-MY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MY" dirty="0">
                    <a:solidFill>
                      <a:srgbClr val="0000FF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𝕄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MY" dirty="0">
                    <a:solidFill>
                      <a:srgbClr val="0000FF"/>
                    </a:solidFill>
                  </a:rPr>
                  <a:t> </a:t>
                </a:r>
                <a:r>
                  <a:rPr lang="en-MY" dirty="0">
                    <a:solidFill>
                      <a:schemeClr val="tx1"/>
                    </a:solidFill>
                  </a:rPr>
                  <a:t>&lt; </a:t>
                </a:r>
                <a14:m>
                  <m:oMath xmlns:m="http://schemas.openxmlformats.org/officeDocument/2006/math">
                    <m:r>
                      <a:rPr lang="en-MY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MY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Speech Bubble: Oval 5">
                <a:extLst>
                  <a:ext uri="{FF2B5EF4-FFF2-40B4-BE49-F238E27FC236}">
                    <a16:creationId xmlns:a16="http://schemas.microsoft.com/office/drawing/2014/main" id="{71F52114-9129-E9EC-727A-506B60793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4" y="1734532"/>
                <a:ext cx="3920508" cy="1603761"/>
              </a:xfrm>
              <a:prstGeom prst="wedgeEllipseCallou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27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2FFA-7D26-5E10-D39B-A974BF97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C82C3-A778-B0AF-5401-0F3CD361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4FF34-1683-138C-0973-A8D978B69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Preliminaries</a:t>
            </a:r>
          </a:p>
          <a:p>
            <a:pPr lvl="1"/>
            <a:r>
              <a:rPr lang="en-MY" dirty="0"/>
              <a:t>Markov Decision Processes (MDPs)</a:t>
            </a:r>
          </a:p>
          <a:p>
            <a:pPr lvl="1"/>
            <a:r>
              <a:rPr lang="en-MY" dirty="0"/>
              <a:t>Motivation on Risk Measures</a:t>
            </a:r>
          </a:p>
          <a:p>
            <a:pPr lvl="1"/>
            <a:r>
              <a:rPr lang="en-MY" dirty="0"/>
              <a:t>Prior Work on Risk Sensitive MDPs</a:t>
            </a:r>
          </a:p>
          <a:p>
            <a:pPr marL="0" indent="0">
              <a:buNone/>
            </a:pPr>
            <a:endParaRPr lang="en-MY" dirty="0"/>
          </a:p>
          <a:p>
            <a:r>
              <a:rPr lang="en-MY" dirty="0"/>
              <a:t>Research and Contributions</a:t>
            </a:r>
          </a:p>
          <a:p>
            <a:pPr lvl="1"/>
            <a:r>
              <a:rPr lang="en-MY" dirty="0"/>
              <a:t>Overview</a:t>
            </a:r>
          </a:p>
          <a:p>
            <a:pPr lvl="1"/>
            <a:r>
              <a:rPr lang="en-MY" dirty="0"/>
              <a:t>Dynamic Program Decomposition</a:t>
            </a:r>
          </a:p>
          <a:p>
            <a:pPr lvl="1"/>
            <a:r>
              <a:rPr lang="en-MY" dirty="0"/>
              <a:t>Entropic Based MDPs</a:t>
            </a:r>
          </a:p>
          <a:p>
            <a:pPr lvl="1"/>
            <a:r>
              <a:rPr lang="en-MY" dirty="0"/>
              <a:t>Quantile Based MDPs</a:t>
            </a:r>
          </a:p>
          <a:p>
            <a:pPr lvl="1"/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D93D6-4B15-4144-B73D-5D0BA7D4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</a:t>
            </a:fld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3BB874-0BC3-5602-AF9F-BB7686664897}"/>
              </a:ext>
            </a:extLst>
          </p:cNvPr>
          <p:cNvSpPr/>
          <p:nvPr/>
        </p:nvSpPr>
        <p:spPr>
          <a:xfrm>
            <a:off x="6380872" y="3429000"/>
            <a:ext cx="4785360" cy="25490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sng" dirty="0">
                <a:solidFill>
                  <a:schemeClr val="bg1"/>
                </a:solidFill>
                <a:effectLst/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Dynamic Programming Decompositions of Static Risk Measures in Markov Decision Processes.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 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Muli"/>
              </a:rPr>
              <a:t>Jia Lin Hau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Erick Delage, Marek Petrik, Mohammad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uli"/>
              </a:rPr>
              <a:t>Ghavamzadeh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uli"/>
              </a:rPr>
              <a:t>NeurIPS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 2023</a:t>
            </a:r>
            <a:b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</a:br>
            <a:endParaRPr lang="en-US" sz="1200" b="0" i="0" dirty="0">
              <a:solidFill>
                <a:schemeClr val="bg1"/>
              </a:solidFill>
              <a:effectLst/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sng" dirty="0">
                <a:solidFill>
                  <a:schemeClr val="bg1"/>
                </a:solidFill>
                <a:effectLst/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Entropic Risk Optimization in Discounted MDPs.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 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Muli"/>
              </a:rPr>
              <a:t>Jia Lin Hau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Marek Petrik, Mohammad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uli"/>
              </a:rPr>
              <a:t>Ghavamzadeh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AISTATS 2023</a:t>
            </a:r>
            <a:b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</a:br>
            <a:endParaRPr lang="en-US" sz="1200" b="0" i="0" dirty="0">
              <a:solidFill>
                <a:schemeClr val="bg1"/>
              </a:solidFill>
              <a:effectLst/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sng" dirty="0">
                <a:solidFill>
                  <a:schemeClr val="bg1"/>
                </a:solidFill>
                <a:effectLst/>
                <a:latin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Q-learning for Quantile MDPs: A Decomposition, Performance, and Convergence Analysis.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 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Muli"/>
              </a:rPr>
              <a:t>Jia Lin Hau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Erick Delage, Esther Derman, Mohammad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Muli"/>
              </a:rPr>
              <a:t>Ghavamzadeh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Muli"/>
              </a:rPr>
              <a:t>, Marek Petrik, AISTATS 2025</a:t>
            </a:r>
          </a:p>
        </p:txBody>
      </p:sp>
    </p:spTree>
    <p:extLst>
      <p:ext uri="{BB962C8B-B14F-4D97-AF65-F5344CB8AC3E}">
        <p14:creationId xmlns:p14="http://schemas.microsoft.com/office/powerpoint/2010/main" val="148993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7090DE-0039-0D3D-5497-F587E239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06B7FF8-FDF1-B935-0E66-DE923F75C114}"/>
              </a:ext>
            </a:extLst>
          </p:cNvPr>
          <p:cNvGrpSpPr/>
          <p:nvPr/>
        </p:nvGrpSpPr>
        <p:grpSpPr>
          <a:xfrm>
            <a:off x="863570" y="2377597"/>
            <a:ext cx="7224627" cy="3726883"/>
            <a:chOff x="863570" y="2377597"/>
            <a:chExt cx="7224627" cy="37268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D4B937-15ED-D10A-26B8-17E85BCA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570" y="2377597"/>
              <a:ext cx="7224627" cy="372688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BF9AD3-D945-737F-A5C1-2019F791AF41}"/>
                </a:ext>
              </a:extLst>
            </p:cNvPr>
            <p:cNvSpPr/>
            <p:nvPr/>
          </p:nvSpPr>
          <p:spPr>
            <a:xfrm>
              <a:off x="4475883" y="4271518"/>
              <a:ext cx="362817" cy="15611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3A0EF-BAF8-F47A-88F5-7C54B614CA3E}"/>
                </a:ext>
              </a:extLst>
            </p:cNvPr>
            <p:cNvSpPr/>
            <p:nvPr/>
          </p:nvSpPr>
          <p:spPr>
            <a:xfrm>
              <a:off x="7572980" y="4269865"/>
              <a:ext cx="362817" cy="15611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85DF0A8-6135-6050-AE0D-3DE44D44E1CC}"/>
                </a:ext>
              </a:extLst>
            </p:cNvPr>
            <p:cNvSpPr/>
            <p:nvPr/>
          </p:nvSpPr>
          <p:spPr>
            <a:xfrm rot="5400000">
              <a:off x="6070450" y="2752524"/>
              <a:ext cx="268431" cy="2731933"/>
            </a:xfrm>
            <a:prstGeom prst="lef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1B1073-F37A-684A-5FB9-AF0E361C458A}"/>
                    </a:ext>
                  </a:extLst>
                </p:cNvPr>
                <p:cNvSpPr txBox="1"/>
                <p:nvPr/>
              </p:nvSpPr>
              <p:spPr>
                <a:xfrm>
                  <a:off x="6007202" y="3616382"/>
                  <a:ext cx="400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1B1073-F37A-684A-5FB9-AF0E361C4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202" y="3616382"/>
                  <a:ext cx="40004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8788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3D0602D-E304-C7CC-6801-4B140E0405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quantile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3D0602D-E304-C7CC-6801-4B140E0405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63142B-D929-A52F-98B4-D09F7AA8A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MY" b="1" i="0" dirty="0" smtClean="0"/>
                      <m:t>F</m:t>
                    </m:r>
                    <m:r>
                      <m:rPr>
                        <m:nor/>
                      </m:rPr>
                      <a:rPr lang="en-MY" dirty="0" smtClean="0"/>
                      <m:t>or</m:t>
                    </m:r>
                    <m:r>
                      <m:rPr>
                        <m:nor/>
                      </m:rPr>
                      <a:rPr lang="en-MY" dirty="0" smtClean="0"/>
                      <m:t> 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MY" dirty="0"/>
                  <a:t>:		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(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MY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MY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MY" b="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≥1−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	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63142B-D929-A52F-98B4-D09F7AA8A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1046D-F7B3-B0AD-F8DA-C473AC2E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30</a:t>
            </a:fld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2EC35B-3F90-6E77-8B35-FA71AC37322F}"/>
              </a:ext>
            </a:extLst>
          </p:cNvPr>
          <p:cNvCxnSpPr>
            <a:cxnSpLocks/>
          </p:cNvCxnSpPr>
          <p:nvPr/>
        </p:nvCxnSpPr>
        <p:spPr>
          <a:xfrm>
            <a:off x="7571807" y="2798895"/>
            <a:ext cx="0" cy="3016537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959A6-3B9D-F7CA-1E0E-0A5154460A04}"/>
                  </a:ext>
                </a:extLst>
              </p:cNvPr>
              <p:cNvSpPr txBox="1"/>
              <p:nvPr/>
            </p:nvSpPr>
            <p:spPr>
              <a:xfrm>
                <a:off x="7117749" y="5813864"/>
                <a:ext cx="12788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1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5%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MY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MY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959A6-3B9D-F7CA-1E0E-0A515446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749" y="5813864"/>
                <a:ext cx="127882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B5771-6BE4-AAE0-67CF-F82DD50A57C2}"/>
                  </a:ext>
                </a:extLst>
              </p:cNvPr>
              <p:cNvSpPr txBox="1"/>
              <p:nvPr/>
            </p:nvSpPr>
            <p:spPr>
              <a:xfrm>
                <a:off x="8414494" y="2414614"/>
                <a:ext cx="3649746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  <a:p>
                <a:endParaRPr lang="en-MY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=0.5≥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=1≥1−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endParaRPr lang="en-MY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≤1.5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=0.5≥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≥1.5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=0.5≥1−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MY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endParaRPr lang="en-MY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≤2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=1≥</m:t>
                      </m:r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=0.5≥1−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2B5771-6BE4-AAE0-67CF-F82DD50A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494" y="2414614"/>
                <a:ext cx="3649746" cy="3416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804B19F-593B-2F67-6A56-E9B0DD66C3F1}"/>
              </a:ext>
            </a:extLst>
          </p:cNvPr>
          <p:cNvSpPr txBox="1"/>
          <p:nvPr/>
        </p:nvSpPr>
        <p:spPr>
          <a:xfrm>
            <a:off x="4296839" y="5919814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AA97A-70BD-7B57-F99C-05D01C631E52}"/>
              </a:ext>
            </a:extLst>
          </p:cNvPr>
          <p:cNvSpPr txBox="1"/>
          <p:nvPr/>
        </p:nvSpPr>
        <p:spPr>
          <a:xfrm rot="16200000">
            <a:off x="413820" y="4056371"/>
            <a:ext cx="124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414864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FDA2-E29B-8AA6-BAC1-6A2857F6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1FBEE5C-26AA-F83D-4722-4843D0FFCE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3D0602D-E304-C7CC-6801-4B140E0405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108F79-90DD-724C-AD17-54E1AE875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MY" b="1" i="0" dirty="0" smtClean="0"/>
                      <m:t>F</m:t>
                    </m:r>
                    <m:r>
                      <m:rPr>
                        <m:nor/>
                      </m:rPr>
                      <a:rPr lang="en-MY" dirty="0" smtClean="0"/>
                      <m:t>or</m:t>
                    </m:r>
                    <m:r>
                      <m:rPr>
                        <m:nor/>
                      </m:rPr>
                      <a:rPr lang="en-MY" dirty="0" smtClean="0"/>
                      <m:t> 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MY" dirty="0"/>
                  <a:t>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	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563142B-D929-A52F-98B4-D09F7AA8A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CC38-5667-DE08-3BC2-8A996F11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31</a:t>
            </a:fld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60182-252C-77F2-17DD-0332600BD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7591" y="1592656"/>
            <a:ext cx="6876459" cy="45843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99D99B-6C33-28D7-A3ED-D0392224D101}"/>
              </a:ext>
            </a:extLst>
          </p:cNvPr>
          <p:cNvCxnSpPr/>
          <p:nvPr/>
        </p:nvCxnSpPr>
        <p:spPr>
          <a:xfrm>
            <a:off x="10171516" y="1734532"/>
            <a:ext cx="0" cy="391212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F6484A-7ED7-A75E-AAD5-5A3311957345}"/>
              </a:ext>
            </a:extLst>
          </p:cNvPr>
          <p:cNvCxnSpPr/>
          <p:nvPr/>
        </p:nvCxnSpPr>
        <p:spPr>
          <a:xfrm>
            <a:off x="8542255" y="1736101"/>
            <a:ext cx="0" cy="3912124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220C45-61B7-4608-94A4-879B3060E8EB}"/>
                  </a:ext>
                </a:extLst>
              </p:cNvPr>
              <p:cNvSpPr txBox="1"/>
              <p:nvPr/>
            </p:nvSpPr>
            <p:spPr>
              <a:xfrm>
                <a:off x="8088197" y="5680923"/>
                <a:ext cx="302600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MY" sz="1400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en-MY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F959A6-3B9D-F7CA-1E0E-0A515446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197" y="5680923"/>
                <a:ext cx="3026005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66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0A7B3-88C3-5349-DFC4-FB20BE287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25F292-5984-9BDD-4AE8-EF3AFB8F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372" y="1762810"/>
            <a:ext cx="5612678" cy="4414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26FFF6E-4C0C-4C6B-6FF0-2B01019556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26FFF6E-4C0C-4C6B-6FF0-2B0101955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3F566E-874B-0C88-52CF-D4B010516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MY" b="1" i="0" dirty="0" smtClean="0"/>
                      <m:t>F</m:t>
                    </m:r>
                    <m:r>
                      <m:rPr>
                        <m:nor/>
                      </m:rPr>
                      <a:rPr lang="en-MY" dirty="0" smtClean="0"/>
                      <m:t>or</m:t>
                    </m:r>
                    <m:r>
                      <m:rPr>
                        <m:nor/>
                      </m:rPr>
                      <a:rPr lang="en-MY" dirty="0" smtClean="0"/>
                      <m:t> 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MY" dirty="0"/>
                  <a:t>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</a:t>
                </a:r>
              </a:p>
              <a:p>
                <a:pPr marL="0" indent="0">
                  <a:buNone/>
                </a:pPr>
                <a:r>
                  <a:rPr lang="en-MY" dirty="0"/>
                  <a:t>	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MY" b="0" dirty="0"/>
                  <a:t>    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3F566E-874B-0C88-52CF-D4B010516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BC691D-D10E-88CE-7723-F1E687D1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32</a:t>
            </a:fld>
            <a:endParaRPr lang="en-MY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23EC01-4B57-43E6-BE72-232B9D64DA8D}"/>
              </a:ext>
            </a:extLst>
          </p:cNvPr>
          <p:cNvCxnSpPr/>
          <p:nvPr/>
        </p:nvCxnSpPr>
        <p:spPr>
          <a:xfrm>
            <a:off x="10508306" y="1899422"/>
            <a:ext cx="0" cy="3766917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6DD656-1847-3BDB-A78D-991ADBFD3B5D}"/>
              </a:ext>
            </a:extLst>
          </p:cNvPr>
          <p:cNvCxnSpPr/>
          <p:nvPr/>
        </p:nvCxnSpPr>
        <p:spPr>
          <a:xfrm>
            <a:off x="9178477" y="1900933"/>
            <a:ext cx="0" cy="3766917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91B11-F091-B470-419C-8D3F1B48B323}"/>
                  </a:ext>
                </a:extLst>
              </p:cNvPr>
              <p:cNvSpPr txBox="1"/>
              <p:nvPr/>
            </p:nvSpPr>
            <p:spPr>
              <a:xfrm>
                <a:off x="8807868" y="5699335"/>
                <a:ext cx="24698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1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sz="11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sz="11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MY" sz="1100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1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en-MY" sz="1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sz="1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sz="1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91B11-F091-B470-419C-8D3F1B48B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868" y="5699335"/>
                <a:ext cx="2469874" cy="26161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E48865DF-1946-975F-59BB-D8DB6DE88DA3}"/>
              </a:ext>
            </a:extLst>
          </p:cNvPr>
          <p:cNvSpPr/>
          <p:nvPr/>
        </p:nvSpPr>
        <p:spPr>
          <a:xfrm rot="5400000">
            <a:off x="10756426" y="1490135"/>
            <a:ext cx="290006" cy="786247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F4010B-0C40-A784-5FCC-7EF66EE1ADF8}"/>
                  </a:ext>
                </a:extLst>
              </p:cNvPr>
              <p:cNvSpPr txBox="1"/>
              <p:nvPr/>
            </p:nvSpPr>
            <p:spPr>
              <a:xfrm>
                <a:off x="10558886" y="1404065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MY" dirty="0">
                    <a:solidFill>
                      <a:srgbClr val="00B050"/>
                    </a:solidFill>
                  </a:rPr>
                  <a:t>95%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F4010B-0C40-A784-5FCC-7EF66EE1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886" y="1404065"/>
                <a:ext cx="846707" cy="369332"/>
              </a:xfrm>
              <a:prstGeom prst="rect">
                <a:avLst/>
              </a:prstGeom>
              <a:blipFill>
                <a:blip r:embed="rId6"/>
                <a:stretch>
                  <a:fillRect t="-6557" r="-5036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BC45133E-D7A8-5ED5-91B2-4B0A16615785}"/>
              </a:ext>
            </a:extLst>
          </p:cNvPr>
          <p:cNvSpPr/>
          <p:nvPr/>
        </p:nvSpPr>
        <p:spPr>
          <a:xfrm rot="5400000">
            <a:off x="8624464" y="193320"/>
            <a:ext cx="290005" cy="337987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28074B-B8C7-34BC-4BE0-47A84DE8DCEA}"/>
                  </a:ext>
                </a:extLst>
              </p:cNvPr>
              <p:cNvSpPr txBox="1"/>
              <p:nvPr/>
            </p:nvSpPr>
            <p:spPr>
              <a:xfrm>
                <a:off x="8457570" y="14620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MY" dirty="0">
                    <a:solidFill>
                      <a:srgbClr val="00B050"/>
                    </a:solidFill>
                  </a:rPr>
                  <a:t>5%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28074B-B8C7-34BC-4BE0-47A84DE8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70" y="1462040"/>
                <a:ext cx="723275" cy="369332"/>
              </a:xfrm>
              <a:prstGeom prst="rect">
                <a:avLst/>
              </a:prstGeom>
              <a:blipFill>
                <a:blip r:embed="rId7"/>
                <a:stretch>
                  <a:fillRect t="-8333" r="-5882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5DA8720E-1ED4-42C7-2BAA-C6785ADFDD85}"/>
              </a:ext>
            </a:extLst>
          </p:cNvPr>
          <p:cNvSpPr/>
          <p:nvPr/>
        </p:nvSpPr>
        <p:spPr>
          <a:xfrm rot="5400000">
            <a:off x="7962045" y="1859958"/>
            <a:ext cx="290005" cy="2055034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D2F6B-1382-93F0-860E-CA9F90CE70CD}"/>
                  </a:ext>
                </a:extLst>
              </p:cNvPr>
              <p:cNvSpPr txBox="1"/>
              <p:nvPr/>
            </p:nvSpPr>
            <p:spPr>
              <a:xfrm>
                <a:off x="7734295" y="2392286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MY" dirty="0">
                    <a:solidFill>
                      <a:srgbClr val="0000FF"/>
                    </a:solidFill>
                  </a:rPr>
                  <a:t>5%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CD2F6B-1382-93F0-860E-CA9F90CE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95" y="2392286"/>
                <a:ext cx="723275" cy="369332"/>
              </a:xfrm>
              <a:prstGeom prst="rect">
                <a:avLst/>
              </a:prstGeom>
              <a:blipFill>
                <a:blip r:embed="rId8"/>
                <a:stretch>
                  <a:fillRect t="-6557" r="-5932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C8720D95-C2EE-9C58-882F-C440EAB880FE}"/>
              </a:ext>
            </a:extLst>
          </p:cNvPr>
          <p:cNvSpPr/>
          <p:nvPr/>
        </p:nvSpPr>
        <p:spPr>
          <a:xfrm rot="5400000">
            <a:off x="10103500" y="1654136"/>
            <a:ext cx="290005" cy="2055034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7F5DF-F36C-2C9E-3E06-117649BD3041}"/>
                  </a:ext>
                </a:extLst>
              </p:cNvPr>
              <p:cNvSpPr txBox="1"/>
              <p:nvPr/>
            </p:nvSpPr>
            <p:spPr>
              <a:xfrm>
                <a:off x="9875750" y="2186464"/>
                <a:ext cx="79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MY" dirty="0">
                    <a:solidFill>
                      <a:srgbClr val="0000FF"/>
                    </a:solidFill>
                  </a:rPr>
                  <a:t>95%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7F5DF-F36C-2C9E-3E06-117649BD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750" y="2186464"/>
                <a:ext cx="795411" cy="369332"/>
              </a:xfrm>
              <a:prstGeom prst="rect">
                <a:avLst/>
              </a:prstGeom>
              <a:blipFill>
                <a:blip r:embed="rId9"/>
                <a:stretch>
                  <a:fillRect t="-8333" r="-5344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95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9410-F783-02C4-EAA8-3171FF6C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51C88F3-2FB3-FDE3-9D06-CAB1FE7517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51C88F3-2FB3-FDE3-9D06-CAB1FE751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1C26DE-6110-857C-2D96-F394FE194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MY" b="1" i="0" dirty="0" smtClean="0"/>
                      <m:t>F</m:t>
                    </m:r>
                    <m:r>
                      <m:rPr>
                        <m:nor/>
                      </m:rPr>
                      <a:rPr lang="en-MY" dirty="0" smtClean="0"/>
                      <m:t>or</m:t>
                    </m:r>
                    <m:r>
                      <m:rPr>
                        <m:nor/>
                      </m:rPr>
                      <a:rPr lang="en-MY" dirty="0" smtClean="0"/>
                      <m:t> 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MY" dirty="0"/>
                  <a:t>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</a:t>
                </a:r>
              </a:p>
              <a:p>
                <a:pPr marL="0" indent="0">
                  <a:buNone/>
                </a:pPr>
                <a:r>
                  <a:rPr lang="en-MY" dirty="0"/>
                  <a:t>	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MY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MY" b="0" dirty="0"/>
                  <a:t>    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1C26DE-6110-857C-2D96-F394FE194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D3B38-A590-C845-CD6C-ABF9DF1B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33</a:t>
            </a:fld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7815F-E990-0C8B-6FF6-71F6931F8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373" y="1763818"/>
            <a:ext cx="5612678" cy="441213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6D9002-D41C-486B-66FA-E6497CA7E09B}"/>
              </a:ext>
            </a:extLst>
          </p:cNvPr>
          <p:cNvCxnSpPr/>
          <p:nvPr/>
        </p:nvCxnSpPr>
        <p:spPr>
          <a:xfrm>
            <a:off x="10508306" y="1899422"/>
            <a:ext cx="0" cy="3766917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03208A-69D1-977A-215D-43AE86951A46}"/>
              </a:ext>
            </a:extLst>
          </p:cNvPr>
          <p:cNvCxnSpPr/>
          <p:nvPr/>
        </p:nvCxnSpPr>
        <p:spPr>
          <a:xfrm>
            <a:off x="9178477" y="1900933"/>
            <a:ext cx="0" cy="3766917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FE089-5DF0-0036-E387-C3616B331878}"/>
                  </a:ext>
                </a:extLst>
              </p:cNvPr>
              <p:cNvSpPr txBox="1"/>
              <p:nvPr/>
            </p:nvSpPr>
            <p:spPr>
              <a:xfrm>
                <a:off x="8807868" y="5699335"/>
                <a:ext cx="246987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1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sz="11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sz="11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MY" sz="1100" dirty="0"/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sz="11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en-MY" sz="1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sz="1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sz="11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FE089-5DF0-0036-E387-C3616B331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868" y="5699335"/>
                <a:ext cx="2469874" cy="26161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B181B3CF-954C-681F-7F59-F7893C27F0C0}"/>
              </a:ext>
            </a:extLst>
          </p:cNvPr>
          <p:cNvSpPr/>
          <p:nvPr/>
        </p:nvSpPr>
        <p:spPr>
          <a:xfrm rot="5400000">
            <a:off x="10756426" y="1490135"/>
            <a:ext cx="290006" cy="786247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9FEC1-4D6A-B2B1-7728-E452DF6197E9}"/>
                  </a:ext>
                </a:extLst>
              </p:cNvPr>
              <p:cNvSpPr txBox="1"/>
              <p:nvPr/>
            </p:nvSpPr>
            <p:spPr>
              <a:xfrm>
                <a:off x="10558886" y="1404065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MY" dirty="0">
                    <a:solidFill>
                      <a:srgbClr val="00B050"/>
                    </a:solidFill>
                  </a:rPr>
                  <a:t>95%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9FEC1-4D6A-B2B1-7728-E452DF619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886" y="1404065"/>
                <a:ext cx="846707" cy="369332"/>
              </a:xfrm>
              <a:prstGeom prst="rect">
                <a:avLst/>
              </a:prstGeom>
              <a:blipFill>
                <a:blip r:embed="rId6"/>
                <a:stretch>
                  <a:fillRect t="-6557" r="-5036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C38EFD65-835A-4282-F999-DF4352429FAF}"/>
              </a:ext>
            </a:extLst>
          </p:cNvPr>
          <p:cNvSpPr/>
          <p:nvPr/>
        </p:nvSpPr>
        <p:spPr>
          <a:xfrm rot="5400000">
            <a:off x="8624464" y="193320"/>
            <a:ext cx="290005" cy="337987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C49DF-BAC6-84CC-7DA6-6AC4B8CBD5FB}"/>
                  </a:ext>
                </a:extLst>
              </p:cNvPr>
              <p:cNvSpPr txBox="1"/>
              <p:nvPr/>
            </p:nvSpPr>
            <p:spPr>
              <a:xfrm>
                <a:off x="8457570" y="14620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MY" dirty="0">
                    <a:solidFill>
                      <a:srgbClr val="00B050"/>
                    </a:solidFill>
                  </a:rPr>
                  <a:t>5%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C49DF-BAC6-84CC-7DA6-6AC4B8CBD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70" y="1462040"/>
                <a:ext cx="723275" cy="369332"/>
              </a:xfrm>
              <a:prstGeom prst="rect">
                <a:avLst/>
              </a:prstGeom>
              <a:blipFill>
                <a:blip r:embed="rId7"/>
                <a:stretch>
                  <a:fillRect t="-8333" r="-5882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D5B600EF-4E4A-B94F-CF6F-A5D2F7EE5D36}"/>
              </a:ext>
            </a:extLst>
          </p:cNvPr>
          <p:cNvSpPr/>
          <p:nvPr/>
        </p:nvSpPr>
        <p:spPr>
          <a:xfrm rot="5400000">
            <a:off x="7962045" y="1859958"/>
            <a:ext cx="290005" cy="2055034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67C4A9-5336-7437-5849-24F3F740E3CB}"/>
                  </a:ext>
                </a:extLst>
              </p:cNvPr>
              <p:cNvSpPr txBox="1"/>
              <p:nvPr/>
            </p:nvSpPr>
            <p:spPr>
              <a:xfrm>
                <a:off x="7734295" y="2392286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MY" dirty="0">
                    <a:solidFill>
                      <a:srgbClr val="0000FF"/>
                    </a:solidFill>
                  </a:rPr>
                  <a:t>5%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67C4A9-5336-7437-5849-24F3F740E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95" y="2392286"/>
                <a:ext cx="723275" cy="369332"/>
              </a:xfrm>
              <a:prstGeom prst="rect">
                <a:avLst/>
              </a:prstGeom>
              <a:blipFill>
                <a:blip r:embed="rId8"/>
                <a:stretch>
                  <a:fillRect t="-6557" r="-5932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7740564-C468-7092-ED4E-91E518869545}"/>
              </a:ext>
            </a:extLst>
          </p:cNvPr>
          <p:cNvSpPr/>
          <p:nvPr/>
        </p:nvSpPr>
        <p:spPr>
          <a:xfrm rot="5400000">
            <a:off x="10103500" y="1654136"/>
            <a:ext cx="290005" cy="2055034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4A91B4-A137-DE0B-9222-29DEB00BEF71}"/>
                  </a:ext>
                </a:extLst>
              </p:cNvPr>
              <p:cNvSpPr txBox="1"/>
              <p:nvPr/>
            </p:nvSpPr>
            <p:spPr>
              <a:xfrm>
                <a:off x="9875750" y="2186464"/>
                <a:ext cx="79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MY" dirty="0">
                    <a:solidFill>
                      <a:srgbClr val="0000FF"/>
                    </a:solidFill>
                  </a:rPr>
                  <a:t>95%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4A91B4-A137-DE0B-9222-29DEB00B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750" y="2186464"/>
                <a:ext cx="795411" cy="369332"/>
              </a:xfrm>
              <a:prstGeom prst="rect">
                <a:avLst/>
              </a:prstGeom>
              <a:blipFill>
                <a:blip r:embed="rId9"/>
                <a:stretch>
                  <a:fillRect t="-8333" r="-5344" b="-2833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Man in business attire">
            <a:extLst>
              <a:ext uri="{FF2B5EF4-FFF2-40B4-BE49-F238E27FC236}">
                <a16:creationId xmlns:a16="http://schemas.microsoft.com/office/drawing/2014/main" id="{581B9B94-ED2D-FF5C-AEA9-CEFF2DBDB8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991" y="3692711"/>
            <a:ext cx="1956812" cy="264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peech Bubble: Oval 25">
                <a:extLst>
                  <a:ext uri="{FF2B5EF4-FFF2-40B4-BE49-F238E27FC236}">
                    <a16:creationId xmlns:a16="http://schemas.microsoft.com/office/drawing/2014/main" id="{F7E50C27-3738-573F-76D9-61B22B0B3E1B}"/>
                  </a:ext>
                </a:extLst>
              </p:cNvPr>
              <p:cNvSpPr/>
              <p:nvPr/>
            </p:nvSpPr>
            <p:spPr>
              <a:xfrm>
                <a:off x="1829194" y="2988561"/>
                <a:ext cx="3920508" cy="2025355"/>
              </a:xfrm>
              <a:prstGeom prst="wedgeEllipseCallout">
                <a:avLst/>
              </a:prstGeom>
              <a:solidFill>
                <a:srgbClr val="EEEBDA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VaR 5% prefers the less risky option. </a:t>
                </a:r>
                <a:r>
                  <a:rPr lang="en-US" dirty="0">
                    <a:solidFill>
                      <a:schemeClr val="tx1"/>
                    </a:solidFill>
                  </a:rPr>
                  <a:t>What are the limitations of using VaR?</a:t>
                </a:r>
                <a:endParaRPr lang="en-US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MY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MY" dirty="0"/>
                  <a:t> </a:t>
                </a:r>
                <a:r>
                  <a:rPr lang="en-MY" dirty="0">
                    <a:solidFill>
                      <a:schemeClr val="tx1"/>
                    </a:solidFill>
                  </a:rPr>
                  <a:t>&lt;</a:t>
                </a:r>
                <a:r>
                  <a:rPr lang="en-MY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5%</m:t>
                        </m:r>
                      </m:sub>
                    </m:sSub>
                    <m:r>
                      <a:rPr lang="en-MY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MY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MY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MY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26" name="Speech Bubble: Oval 25">
                <a:extLst>
                  <a:ext uri="{FF2B5EF4-FFF2-40B4-BE49-F238E27FC236}">
                    <a16:creationId xmlns:a16="http://schemas.microsoft.com/office/drawing/2014/main" id="{F7E50C27-3738-573F-76D9-61B22B0B3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194" y="2988561"/>
                <a:ext cx="3920508" cy="2025355"/>
              </a:xfrm>
              <a:prstGeom prst="wedgeEllipseCallou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4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AC83-E183-728D-83F8-66EAE9F4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DB95E04-9D31-BCD4-E322-CE8FD276E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93303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782ADD9-614C-42E8-5E59-79D940A8EA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782ADD9-614C-42E8-5E59-79D940A8E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EC1F34-43D2-0AA1-DB76-7C06889D3D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Limitation: </a:t>
                </a:r>
                <a:r>
                  <a:rPr lang="en-MY" b="1" dirty="0" err="1"/>
                  <a:t>VaR</a:t>
                </a:r>
                <a:r>
                  <a:rPr lang="en-MY" b="1" dirty="0"/>
                  <a:t> </a:t>
                </a:r>
                <a:r>
                  <a:rPr lang="en-US" dirty="0"/>
                  <a:t>only accounts for the value at the</a:t>
                </a:r>
                <a:r>
                  <a:rPr lang="en-MY" b="1" dirty="0"/>
                  <a:t>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1" dirty="0"/>
                  <a:t>quantile value, </a:t>
                </a:r>
                <a:r>
                  <a:rPr lang="en-US" dirty="0"/>
                  <a:t>ignoring</a:t>
                </a:r>
                <a:r>
                  <a:rPr lang="en-MY" b="1" dirty="0"/>
                  <a:t> the </a:t>
                </a:r>
                <a:r>
                  <a:rPr lang="en-US" dirty="0"/>
                  <a:t>losses below that point</a:t>
                </a:r>
                <a:r>
                  <a:rPr lang="en-MY" dirty="0"/>
                  <a:t> 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EC1F34-43D2-0AA1-DB76-7C06889D3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F497D-5527-5EB8-3FB4-F5917F4A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34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E71B24-6973-DE06-4C56-D90672FD7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1" y="2193303"/>
            <a:ext cx="5715000" cy="38100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24890CD-BBC9-6966-7F1F-C035C9AB0CBE}"/>
              </a:ext>
            </a:extLst>
          </p:cNvPr>
          <p:cNvSpPr/>
          <p:nvPr/>
        </p:nvSpPr>
        <p:spPr>
          <a:xfrm>
            <a:off x="1310327" y="5391721"/>
            <a:ext cx="3827282" cy="324065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solidFill>
              <a:srgbClr val="92D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960360B-B3F7-2C8F-5C4E-DF55809EA9C9}"/>
              </a:ext>
            </a:extLst>
          </p:cNvPr>
          <p:cNvSpPr/>
          <p:nvPr/>
        </p:nvSpPr>
        <p:spPr>
          <a:xfrm>
            <a:off x="9853463" y="5445123"/>
            <a:ext cx="779971" cy="25494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05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1168-6EB8-2C9E-EF96-1BE63778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8AF5ECF-B827-B134-D840-1DD3D9AB2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93303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A68729B-5EE2-839A-2958-CF5019D2E5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CVaR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A68729B-5EE2-839A-2958-CF5019D2E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2CCCC2-D962-13D9-52C1-26F978485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CVaR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ℝ</m:t>
                        </m:r>
                      </m:lim>
                    </m:limLow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MY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MY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𝕏</m:t>
                        </m:r>
                      </m:sub>
                    </m:sSub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𝛼𝜉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MY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endParaRPr lang="en-MY" dirty="0"/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2CCCC2-D962-13D9-52C1-26F978485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1B61A-B05F-1ED8-FAFF-0B1C041A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35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8219A5-A999-09BF-1BEE-80C321E9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73" y="2193303"/>
            <a:ext cx="5715000" cy="3810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3E4AAFB-637F-C069-B359-F8A9A2A6F1A7}"/>
              </a:ext>
            </a:extLst>
          </p:cNvPr>
          <p:cNvSpPr/>
          <p:nvPr/>
        </p:nvSpPr>
        <p:spPr>
          <a:xfrm>
            <a:off x="1310327" y="5391721"/>
            <a:ext cx="3827282" cy="324065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solidFill>
              <a:srgbClr val="92D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70626F-F50B-E455-46C0-93E6F2E5DDEB}"/>
              </a:ext>
            </a:extLst>
          </p:cNvPr>
          <p:cNvSpPr/>
          <p:nvPr/>
        </p:nvSpPr>
        <p:spPr>
          <a:xfrm>
            <a:off x="9853463" y="5445123"/>
            <a:ext cx="779971" cy="25494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7119C-531C-5727-F1B8-0DBD3FC741D3}"/>
              </a:ext>
            </a:extLst>
          </p:cNvPr>
          <p:cNvSpPr txBox="1"/>
          <p:nvPr/>
        </p:nvSpPr>
        <p:spPr>
          <a:xfrm>
            <a:off x="3996965" y="6700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primal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1802A-221D-2A0F-BEBC-88EDDB98CE89}"/>
              </a:ext>
            </a:extLst>
          </p:cNvPr>
          <p:cNvSpPr txBox="1"/>
          <p:nvPr/>
        </p:nvSpPr>
        <p:spPr>
          <a:xfrm>
            <a:off x="7863526" y="68888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dual</a:t>
            </a:r>
          </a:p>
        </p:txBody>
      </p:sp>
    </p:spTree>
    <p:extLst>
      <p:ext uri="{BB962C8B-B14F-4D97-AF65-F5344CB8AC3E}">
        <p14:creationId xmlns:p14="http://schemas.microsoft.com/office/powerpoint/2010/main" val="224796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B934-8641-FF56-8E96-D1316E060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83DE0DD-72A3-FA5E-466A-852EC781E2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CVaR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83DE0DD-72A3-FA5E-466A-852EC781E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5C4CC5-2054-C69C-8DD6-56636A70D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CVaR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ℝ</m:t>
                        </m:r>
                      </m:lim>
                    </m:limLow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MY" b="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𝕏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5C4CC5-2054-C69C-8DD6-56636A70D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7D858-0967-E87A-2B3B-16F03C6B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36</a:t>
            </a:fld>
            <a:endParaRPr lang="en-MY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D71FFF-5449-D143-A2C1-BA94A2172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72065" r="20776" b="5617"/>
          <a:stretch/>
        </p:blipFill>
        <p:spPr>
          <a:xfrm>
            <a:off x="6128813" y="2193280"/>
            <a:ext cx="5650160" cy="3983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5C69D-A679-D296-805D-A5266F3B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71607" r="20905" b="6901"/>
          <a:stretch/>
        </p:blipFill>
        <p:spPr>
          <a:xfrm>
            <a:off x="233916" y="2083976"/>
            <a:ext cx="5894897" cy="38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0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EBF4-9E8F-55DD-F9C3-547994F4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6AA660-1F34-B180-A34B-00F86FC79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93303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82FF26F-94CF-852A-4096-17CC152772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CVaR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82FF26F-94CF-852A-4096-17CC152772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8F1592-7A8B-46B0-CA28-8EEAFBCB32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CVaR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ℝ</m:t>
                        </m:r>
                      </m:lim>
                    </m:limLow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MY" b="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𝕏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8F1592-7A8B-46B0-CA28-8EEAFBCB3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0D54-42CD-4CF1-AA11-3BE12C0B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37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5DE84-E880-E216-82DA-7171D5DC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73" y="219330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083E5-842C-7548-2585-E9C6EACF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12E8935-BDD0-5EF5-9DA9-BC4FC32AA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94319"/>
            <a:ext cx="5715000" cy="380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5AA4631-9F55-3BE1-293D-C30DB6F55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CVaR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5AA4631-9F55-3BE1-293D-C30DB6F55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B65C2DD-F641-8AB7-1F07-954C0B4209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CVaR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b="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>
                            <a:latin typeface="Cambria Math" panose="02040503050406030204" pitchFamily="18" charset="0"/>
                          </a:rPr>
                          <m:t>ℝ</m:t>
                        </m:r>
                      </m:lim>
                    </m:limLow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m:rPr>
                        <m:lit/>
                      </m:rP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MY" b="0" i="1" smtClean="0">
                        <a:latin typeface="Cambria Math" panose="02040503050406030204" pitchFamily="18" charset="0"/>
                      </a:rPr>
                      <m:t>inf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MY" b="0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𝕏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𝛼𝜉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 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B65C2DD-F641-8AB7-1F07-954C0B4209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80AE9-7255-FB0E-4799-E83CDFCB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38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74003-6EF6-E2CB-0810-3FBEDBC4E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97" y="2193303"/>
            <a:ext cx="5711952" cy="381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51F040-8851-4666-9947-431323D7B58B}"/>
              </a:ext>
            </a:extLst>
          </p:cNvPr>
          <p:cNvSpPr/>
          <p:nvPr/>
        </p:nvSpPr>
        <p:spPr>
          <a:xfrm>
            <a:off x="3042227" y="2036190"/>
            <a:ext cx="6136849" cy="4140773"/>
          </a:xfrm>
          <a:prstGeom prst="roundRect">
            <a:avLst/>
          </a:prstGeom>
          <a:solidFill>
            <a:srgbClr val="6633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1" name="Graphic 20" descr="Man in business attire">
            <a:extLst>
              <a:ext uri="{FF2B5EF4-FFF2-40B4-BE49-F238E27FC236}">
                <a16:creationId xmlns:a16="http://schemas.microsoft.com/office/drawing/2014/main" id="{2C376403-29CF-39D7-46E1-77BB31802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2516" y="3120472"/>
            <a:ext cx="1956812" cy="2642411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D9BFBAF-CF0E-F76F-FE82-D64E4F350EE4}"/>
              </a:ext>
            </a:extLst>
          </p:cNvPr>
          <p:cNvSpPr/>
          <p:nvPr/>
        </p:nvSpPr>
        <p:spPr>
          <a:xfrm>
            <a:off x="4836719" y="2416322"/>
            <a:ext cx="3920508" cy="2025355"/>
          </a:xfrm>
          <a:prstGeom prst="wedgeEllipseCallout">
            <a:avLst/>
          </a:prstGeom>
          <a:solidFill>
            <a:srgbClr val="EEEBDA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dirty="0">
                <a:solidFill>
                  <a:schemeClr val="tx1"/>
                </a:solidFill>
              </a:rPr>
              <a:t>CVaR considers the 𝛼 tail distribution. </a:t>
            </a:r>
            <a:r>
              <a:rPr lang="en-US" dirty="0">
                <a:solidFill>
                  <a:schemeClr val="tx1"/>
                </a:solidFill>
              </a:rPr>
              <a:t>Are there any limitations or drawbacks of using CVaR?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9603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DFD0-712F-E4AE-ADCD-C2D18FD6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08C34D3-7CEA-468B-D135-AA576882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93303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E3B998D-A361-1F8A-8899-76159F395D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EVaR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0E3B998D-A361-1F8A-8899-76159F395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F737C-7AF3-B9DF-31E5-B6A0287DD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distinguish between two distributions with similar tail behavior but different mean?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4CE65-C433-3610-8FEE-74D11BB1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39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34DCE7-0C51-E48C-6B23-61635F57B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321" y="2193303"/>
            <a:ext cx="5715000" cy="381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D159FC-0961-BD4B-C658-488D70D10642}"/>
              </a:ext>
            </a:extLst>
          </p:cNvPr>
          <p:cNvSpPr/>
          <p:nvPr/>
        </p:nvSpPr>
        <p:spPr>
          <a:xfrm>
            <a:off x="1266824" y="5229225"/>
            <a:ext cx="2828925" cy="572972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5347ED-3A3D-3948-43ED-F63CAF9C1B50}"/>
              </a:ext>
            </a:extLst>
          </p:cNvPr>
          <p:cNvSpPr/>
          <p:nvPr/>
        </p:nvSpPr>
        <p:spPr>
          <a:xfrm>
            <a:off x="6731503" y="5238223"/>
            <a:ext cx="2828925" cy="572972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078887-233E-3EDC-C141-DC060D20F36F}"/>
              </a:ext>
            </a:extLst>
          </p:cNvPr>
          <p:cNvSpPr/>
          <p:nvPr/>
        </p:nvSpPr>
        <p:spPr>
          <a:xfrm>
            <a:off x="3181350" y="2076793"/>
            <a:ext cx="1126622" cy="304984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3D49E5-670E-AA40-6A6F-28199E02C152}"/>
              </a:ext>
            </a:extLst>
          </p:cNvPr>
          <p:cNvSpPr/>
          <p:nvPr/>
        </p:nvSpPr>
        <p:spPr>
          <a:xfrm>
            <a:off x="8646029" y="2085791"/>
            <a:ext cx="1126622" cy="304984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8E3C63-4BCD-9AF8-3DED-36FBEB72150B}"/>
              </a:ext>
            </a:extLst>
          </p:cNvPr>
          <p:cNvSpPr/>
          <p:nvPr/>
        </p:nvSpPr>
        <p:spPr>
          <a:xfrm>
            <a:off x="4307972" y="2142941"/>
            <a:ext cx="378328" cy="200209"/>
          </a:xfrm>
          <a:prstGeom prst="ellipse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0D1626-3C32-F31C-552E-21ECEC65B887}"/>
              </a:ext>
            </a:extLst>
          </p:cNvPr>
          <p:cNvSpPr/>
          <p:nvPr/>
        </p:nvSpPr>
        <p:spPr>
          <a:xfrm>
            <a:off x="10210801" y="2151939"/>
            <a:ext cx="378328" cy="200209"/>
          </a:xfrm>
          <a:prstGeom prst="ellipse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EB44-82F7-722E-3A33-CD3538EC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Preliminary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54881-415B-4A1E-9425-1D4D1899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</a:t>
            </a:fld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D5081-1105-A81B-4B2C-E9E9D31B1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313928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CBCDA-C5C2-35C6-EA15-2EAC45CE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5834E-6AEC-1D6C-8A02-432008CA5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5090" y="1153572"/>
            <a:ext cx="4298170" cy="42981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057F50-4144-05F5-8803-99207997826E}"/>
              </a:ext>
            </a:extLst>
          </p:cNvPr>
          <p:cNvSpPr/>
          <p:nvPr/>
        </p:nvSpPr>
        <p:spPr>
          <a:xfrm>
            <a:off x="888191" y="3229909"/>
            <a:ext cx="5986385" cy="2078610"/>
          </a:xfrm>
          <a:prstGeom prst="roundRect">
            <a:avLst/>
          </a:prstGeom>
          <a:solidFill>
            <a:srgbClr val="FFFFCC">
              <a:alpha val="50000"/>
            </a:srgb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DEFBC34-A8A6-5023-EF9B-1515CC4BCD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ERM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DEFBC34-A8A6-5023-EF9B-1515CC4BC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E2F62A-A464-0CEA-320E-0232397AB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ERM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endParaRPr lang="en-MY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&gt;0 </m:t>
                            </m:r>
                          </m:e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          , </m:t>
                            </m:r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E2F62A-A464-0CEA-320E-0232397AB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44847-F5E3-BA08-7BF5-22505477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40</a:t>
            </a:fld>
            <a:endParaRPr lang="en-MY"/>
          </a:p>
        </p:txBody>
      </p:sp>
      <p:pic>
        <p:nvPicPr>
          <p:cNvPr id="10" name="Google Shape;292;p33">
            <a:extLst>
              <a:ext uri="{FF2B5EF4-FFF2-40B4-BE49-F238E27FC236}">
                <a16:creationId xmlns:a16="http://schemas.microsoft.com/office/drawing/2014/main" id="{C3891F6D-2C8A-AE26-2C8A-6CF2060EBAB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551" t="21250" r="5880" b="17559"/>
          <a:stretch/>
        </p:blipFill>
        <p:spPr>
          <a:xfrm>
            <a:off x="2159541" y="3686224"/>
            <a:ext cx="3443686" cy="53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4;p33">
            <a:extLst>
              <a:ext uri="{FF2B5EF4-FFF2-40B4-BE49-F238E27FC236}">
                <a16:creationId xmlns:a16="http://schemas.microsoft.com/office/drawing/2014/main" id="{DA06B1DF-C05B-3676-74EE-B8558B388DC8}"/>
              </a:ext>
            </a:extLst>
          </p:cNvPr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804632" y="3724815"/>
            <a:ext cx="365615" cy="45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95;p33">
            <a:extLst>
              <a:ext uri="{FF2B5EF4-FFF2-40B4-BE49-F238E27FC236}">
                <a16:creationId xmlns:a16="http://schemas.microsoft.com/office/drawing/2014/main" id="{7DC267D7-4366-5BCD-28A7-6C1733445BA6}"/>
              </a:ext>
            </a:extLst>
          </p:cNvPr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576658" y="3785345"/>
            <a:ext cx="760176" cy="45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6;p33">
            <a:extLst>
              <a:ext uri="{FF2B5EF4-FFF2-40B4-BE49-F238E27FC236}">
                <a16:creationId xmlns:a16="http://schemas.microsoft.com/office/drawing/2014/main" id="{FA5DEE0F-1D16-C8B7-0DBF-B5A98D67673B}"/>
              </a:ext>
            </a:extLst>
          </p:cNvPr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075025" y="4336486"/>
            <a:ext cx="190445" cy="32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7;p33">
            <a:extLst>
              <a:ext uri="{FF2B5EF4-FFF2-40B4-BE49-F238E27FC236}">
                <a16:creationId xmlns:a16="http://schemas.microsoft.com/office/drawing/2014/main" id="{EC33D42C-D712-B4A7-F492-C65BA1FAA732}"/>
              </a:ext>
            </a:extLst>
          </p:cNvPr>
          <p:cNvPicPr preferRelativeResize="0"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444646" y="4413000"/>
            <a:ext cx="317162" cy="2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F673A8-751A-D374-7A00-ED100B8C904A}"/>
              </a:ext>
            </a:extLst>
          </p:cNvPr>
          <p:cNvSpPr txBox="1"/>
          <p:nvPr/>
        </p:nvSpPr>
        <p:spPr>
          <a:xfrm>
            <a:off x="5054883" y="4684640"/>
            <a:ext cx="1665369" cy="560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averse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57817-80A8-5505-7705-C7E18291E7CF}"/>
              </a:ext>
            </a:extLst>
          </p:cNvPr>
          <p:cNvSpPr txBox="1"/>
          <p:nvPr/>
        </p:nvSpPr>
        <p:spPr>
          <a:xfrm>
            <a:off x="1306187" y="4713709"/>
            <a:ext cx="1728120" cy="560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neutral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C0D22A-B690-D263-DBC2-DF2E4D00F6D4}"/>
              </a:ext>
            </a:extLst>
          </p:cNvPr>
          <p:cNvCxnSpPr>
            <a:cxnSpLocks/>
          </p:cNvCxnSpPr>
          <p:nvPr/>
        </p:nvCxnSpPr>
        <p:spPr>
          <a:xfrm flipV="1">
            <a:off x="2472786" y="4500920"/>
            <a:ext cx="2819217" cy="1298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01012-1F83-7A38-3D59-112A0B32EDA3}"/>
                  </a:ext>
                </a:extLst>
              </p:cNvPr>
              <p:cNvSpPr txBox="1"/>
              <p:nvPr/>
            </p:nvSpPr>
            <p:spPr>
              <a:xfrm>
                <a:off x="3643080" y="3195320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01012-1F83-7A38-3D59-112A0B32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080" y="3195320"/>
                <a:ext cx="4873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3B943-BEFF-4C52-72D6-3631095850C6}"/>
                  </a:ext>
                </a:extLst>
              </p:cNvPr>
              <p:cNvSpPr txBox="1"/>
              <p:nvPr/>
            </p:nvSpPr>
            <p:spPr>
              <a:xfrm>
                <a:off x="11356938" y="3045243"/>
                <a:ext cx="4508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C3B943-BEFF-4C52-72D6-36310958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938" y="3045243"/>
                <a:ext cx="45086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8AFE35-84F9-EC4F-9257-013463FD40AB}"/>
                  </a:ext>
                </a:extLst>
              </p:cNvPr>
              <p:cNvSpPr txBox="1"/>
              <p:nvPr/>
            </p:nvSpPr>
            <p:spPr>
              <a:xfrm>
                <a:off x="8957195" y="770495"/>
                <a:ext cx="869156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8AFE35-84F9-EC4F-9257-013463FD4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195" y="770495"/>
                <a:ext cx="869156" cy="394210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EFFF732-E6A3-5C51-2BA1-E982AE9B489E}"/>
              </a:ext>
            </a:extLst>
          </p:cNvPr>
          <p:cNvSpPr/>
          <p:nvPr/>
        </p:nvSpPr>
        <p:spPr>
          <a:xfrm>
            <a:off x="9033076" y="3629025"/>
            <a:ext cx="65055" cy="8572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E48481-7671-A0E2-4299-3969CA39AC39}"/>
              </a:ext>
            </a:extLst>
          </p:cNvPr>
          <p:cNvSpPr/>
          <p:nvPr/>
        </p:nvSpPr>
        <p:spPr>
          <a:xfrm>
            <a:off x="8671122" y="4754569"/>
            <a:ext cx="65055" cy="8572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986A972-F2F4-A7E6-444D-7346D7E114CA}"/>
              </a:ext>
            </a:extLst>
          </p:cNvPr>
          <p:cNvSpPr/>
          <p:nvPr/>
        </p:nvSpPr>
        <p:spPr>
          <a:xfrm>
            <a:off x="10030547" y="2820245"/>
            <a:ext cx="65055" cy="8572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1A156E-6CCB-DD35-20C1-F00F7C937121}"/>
              </a:ext>
            </a:extLst>
          </p:cNvPr>
          <p:cNvSpPr/>
          <p:nvPr/>
        </p:nvSpPr>
        <p:spPr>
          <a:xfrm>
            <a:off x="9668593" y="2958352"/>
            <a:ext cx="65055" cy="8572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95DFA4-F1EE-765D-2922-2BB737E18B2B}"/>
              </a:ext>
            </a:extLst>
          </p:cNvPr>
          <p:cNvCxnSpPr>
            <a:cxnSpLocks/>
          </p:cNvCxnSpPr>
          <p:nvPr/>
        </p:nvCxnSpPr>
        <p:spPr>
          <a:xfrm flipH="1">
            <a:off x="8736177" y="4795995"/>
            <a:ext cx="329427" cy="0"/>
          </a:xfrm>
          <a:prstGeom prst="straightConnector1">
            <a:avLst/>
          </a:prstGeom>
          <a:ln>
            <a:solidFill>
              <a:srgbClr val="3389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A7FFAC-5299-0681-5C80-241C8A08F73B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9065604" y="3714750"/>
            <a:ext cx="0" cy="1076404"/>
          </a:xfrm>
          <a:prstGeom prst="straightConnector1">
            <a:avLst/>
          </a:prstGeom>
          <a:ln>
            <a:solidFill>
              <a:srgbClr val="3389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2C0B295-6D98-06E6-3B90-3B4528618A20}"/>
              </a:ext>
            </a:extLst>
          </p:cNvPr>
          <p:cNvSpPr txBox="1"/>
          <p:nvPr/>
        </p:nvSpPr>
        <p:spPr>
          <a:xfrm>
            <a:off x="8693217" y="4608167"/>
            <a:ext cx="296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000" dirty="0">
                <a:solidFill>
                  <a:srgbClr val="00B050"/>
                </a:solidFill>
              </a:rPr>
              <a:t>-8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6A2308-B1F9-F2B9-5BC4-C57B6AC90EF3}"/>
              </a:ext>
            </a:extLst>
          </p:cNvPr>
          <p:cNvSpPr txBox="1"/>
          <p:nvPr/>
        </p:nvSpPr>
        <p:spPr>
          <a:xfrm>
            <a:off x="8879983" y="4176192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000" dirty="0">
                <a:solidFill>
                  <a:srgbClr val="00B050"/>
                </a:solidFill>
              </a:rPr>
              <a:t>-25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05776C-8654-08E0-1052-8A802D428E5D}"/>
              </a:ext>
            </a:extLst>
          </p:cNvPr>
          <p:cNvCxnSpPr>
            <a:cxnSpLocks/>
          </p:cNvCxnSpPr>
          <p:nvPr/>
        </p:nvCxnSpPr>
        <p:spPr>
          <a:xfrm>
            <a:off x="9705313" y="2996452"/>
            <a:ext cx="371239" cy="0"/>
          </a:xfrm>
          <a:prstGeom prst="straightConnector1">
            <a:avLst/>
          </a:prstGeom>
          <a:ln>
            <a:solidFill>
              <a:srgbClr val="3389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B19F52-B580-FCDB-CBBE-919BB877E9D5}"/>
              </a:ext>
            </a:extLst>
          </p:cNvPr>
          <p:cNvCxnSpPr>
            <a:cxnSpLocks/>
          </p:cNvCxnSpPr>
          <p:nvPr/>
        </p:nvCxnSpPr>
        <p:spPr>
          <a:xfrm flipV="1">
            <a:off x="10067028" y="2846428"/>
            <a:ext cx="0" cy="150024"/>
          </a:xfrm>
          <a:prstGeom prst="straightConnector1">
            <a:avLst/>
          </a:prstGeom>
          <a:ln>
            <a:solidFill>
              <a:srgbClr val="3389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E054F62-F874-9AAE-DB78-7342CE0C1C68}"/>
              </a:ext>
            </a:extLst>
          </p:cNvPr>
          <p:cNvSpPr txBox="1"/>
          <p:nvPr/>
        </p:nvSpPr>
        <p:spPr>
          <a:xfrm>
            <a:off x="9726144" y="2958352"/>
            <a:ext cx="322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000" dirty="0">
                <a:solidFill>
                  <a:srgbClr val="00B050"/>
                </a:solidFill>
              </a:rPr>
              <a:t>+8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62312A-F0D7-FE44-F2CA-625557447A48}"/>
              </a:ext>
            </a:extLst>
          </p:cNvPr>
          <p:cNvSpPr txBox="1"/>
          <p:nvPr/>
        </p:nvSpPr>
        <p:spPr>
          <a:xfrm>
            <a:off x="10002534" y="2835241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000" dirty="0">
                <a:solidFill>
                  <a:srgbClr val="00B050"/>
                </a:solidFill>
              </a:rPr>
              <a:t>+2.5</a:t>
            </a:r>
          </a:p>
        </p:txBody>
      </p:sp>
    </p:spTree>
    <p:extLst>
      <p:ext uri="{BB962C8B-B14F-4D97-AF65-F5344CB8AC3E}">
        <p14:creationId xmlns:p14="http://schemas.microsoft.com/office/powerpoint/2010/main" val="400415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6" grpId="0"/>
      <p:bldP spid="47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2899-28B6-1F23-C03B-BA7AEEA4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D601042-0271-72F9-4DB7-CF4A619AB4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EVaR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4D601042-0271-72F9-4DB7-CF4A619AB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C168E1-A55A-261B-14CB-A593E7E9C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EVaR objective:</a:t>
                </a:r>
              </a:p>
              <a:p>
                <a:pPr lvl="1"/>
                <a:r>
                  <a:rPr lang="en-US" b="1" dirty="0">
                    <a:solidFill>
                      <a:schemeClr val="dk1"/>
                    </a:solidFill>
                  </a:rPr>
                  <a:t>EVaR can be written as </a:t>
                </a:r>
                <a:r>
                  <a:rPr lang="en-US" b="1" dirty="0">
                    <a:solidFill>
                      <a:srgbClr val="198E00"/>
                    </a:solidFill>
                  </a:rPr>
                  <a:t>supremum over ERM</a:t>
                </a:r>
              </a:p>
              <a:p>
                <a:pPr lvl="1"/>
                <a:endParaRPr lang="en-US" b="1" dirty="0">
                  <a:solidFill>
                    <a:srgbClr val="198E0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3200" b="0" i="0" smtClean="0"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MY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3200" b="0" i="0" smtClean="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sz="32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3200" b="0" i="0" smtClean="0"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MY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sz="32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32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inf</m:t>
                      </m:r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32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𝕏</m:t>
                          </m:r>
                        </m:sub>
                      </m:sSub>
                      <m: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3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3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MY" sz="3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MY" sz="32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MY" sz="32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MY" sz="32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≤ </m:t>
                          </m:r>
                          <m:r>
                            <m:rPr>
                              <m:sty m:val="p"/>
                            </m:rP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MY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lit/>
                        </m:rPr>
                        <a:rPr lang="en-MY" sz="32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b="1" dirty="0"/>
                  <a:t>Tightest Chernoff lower bound of </a:t>
                </a:r>
                <a:r>
                  <a:rPr lang="en-US" b="1" dirty="0" err="1"/>
                  <a:t>VaR</a:t>
                </a:r>
                <a:endParaRPr lang="en-US" b="1" dirty="0"/>
              </a:p>
              <a:p>
                <a:pPr lvl="1"/>
                <a:endParaRPr lang="en-US" b="1" dirty="0">
                  <a:solidFill>
                    <a:schemeClr val="dk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3600" b="0" i="0" smtClean="0">
                                  <a:latin typeface="Cambria Math" panose="02040503050406030204" pitchFamily="18" charset="0"/>
                                </a:rPr>
                                <m:t>EVaR</m:t>
                              </m:r>
                            </m:e>
                            <m:sub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̃"/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]≤</m:t>
                          </m:r>
                          <m:sSub>
                            <m:sSubPr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3600" b="0" i="0" smtClean="0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̃"/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]≤</m:t>
                          </m:r>
                          <m:r>
                            <m:rPr>
                              <m:sty m:val="p"/>
                            </m:rPr>
                            <a:rPr lang="en-MY" sz="36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br>
                  <a:rPr lang="en-US" sz="3200" b="1" dirty="0">
                    <a:solidFill>
                      <a:schemeClr val="dk1"/>
                    </a:solidFill>
                  </a:rPr>
                </a:br>
                <a:endParaRPr lang="en-US" sz="3200" b="1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C168E1-A55A-261B-14CB-A593E7E9C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1891E-A952-6258-7612-CDF3E284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41</a:t>
            </a:fld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66175-12FB-BB90-5F3B-2E5780F7E8BB}"/>
              </a:ext>
            </a:extLst>
          </p:cNvPr>
          <p:cNvSpPr txBox="1"/>
          <p:nvPr/>
        </p:nvSpPr>
        <p:spPr>
          <a:xfrm>
            <a:off x="10097679" y="264590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primal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ECEE9-C16D-E5DB-4607-D685BF186D61}"/>
              </a:ext>
            </a:extLst>
          </p:cNvPr>
          <p:cNvSpPr txBox="1"/>
          <p:nvPr/>
        </p:nvSpPr>
        <p:spPr>
          <a:xfrm>
            <a:off x="10097679" y="361638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dual</a:t>
            </a:r>
          </a:p>
        </p:txBody>
      </p:sp>
    </p:spTree>
    <p:extLst>
      <p:ext uri="{BB962C8B-B14F-4D97-AF65-F5344CB8AC3E}">
        <p14:creationId xmlns:p14="http://schemas.microsoft.com/office/powerpoint/2010/main" val="335321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E171-5052-E889-D738-DE417C9E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585A9CD-528B-7F36-4307-E4837D4DE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524" y="2194319"/>
            <a:ext cx="5711952" cy="380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617FDD-CEE9-A853-C892-38729C2B79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 err="1"/>
                  <a:t>easure</a:t>
                </a:r>
                <a:r>
                  <a:rPr lang="en-MY" dirty="0"/>
                  <a:t> ( </a:t>
                </a:r>
                <a:r>
                  <a:rPr lang="en-MY" dirty="0" err="1"/>
                  <a:t>EVaR</a:t>
                </a:r>
                <a:r>
                  <a:rPr lang="en-MY" dirty="0"/>
                  <a:t> )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1617FDD-CEE9-A853-C892-38729C2B7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2A8278-CBFE-8F3F-F978-CEFEAFC2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distinguish between two distributions with similar tail risk but different mean returns?</a:t>
            </a:r>
            <a:endParaRPr lang="en-MY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A5696-7FBD-8476-F63A-B7817A06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42</a:t>
            </a:fld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29632-8BD5-1B3D-A98B-ECB9524F4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845" y="2194319"/>
            <a:ext cx="5711952" cy="38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71D4D-D3EA-D2EF-DF4D-5FFB9C74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7DC717-CDDD-2445-CB4D-D217E8A9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Risk Sensitive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780F1F-3103-4EB3-5D4A-0B855C9F6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Risk Measure: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EVaR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ERM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dk1"/>
                    </a:solidFill>
                  </a:rPr>
                  <a:t>  </a:t>
                </a:r>
              </a:p>
              <a:p>
                <a:pPr lvl="1"/>
                <a:endParaRPr lang="en-US" b="1" dirty="0">
                  <a:solidFill>
                    <a:schemeClr val="dk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dk1"/>
                    </a:solidFill>
                  </a:rPr>
                  <a:t>Objective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780F1F-3103-4EB3-5D4A-0B855C9F6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34C01-72C7-53CA-E47B-F5093ADB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43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95AE5E-E494-0DD1-94D1-7F6A74194172}"/>
                  </a:ext>
                </a:extLst>
              </p:cNvPr>
              <p:cNvSpPr txBox="1"/>
              <p:nvPr/>
            </p:nvSpPr>
            <p:spPr>
              <a:xfrm>
                <a:off x="1645466" y="2496762"/>
                <a:ext cx="8485361" cy="204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4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4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4000" i="1"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4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MY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𝕄</m:t>
                          </m:r>
                        </m:e>
                        <m:sup>
                          <m:r>
                            <a:rPr lang="en-MY" sz="4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MY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MY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MY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4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4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4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4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95AE5E-E494-0DD1-94D1-7F6A7419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466" y="2496762"/>
                <a:ext cx="8485361" cy="2048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72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785E-8490-9612-9C3B-7DFDC5A2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FD4AC1-AE4D-1F1B-9967-124C85FC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Preliminary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EE973-79E9-4661-7852-AD13B71C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44</a:t>
            </a:fld>
            <a:endParaRPr lang="en-MY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869FF-34F0-1B38-7BD8-560B46CA0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Prior Work and Overview</a:t>
            </a:r>
          </a:p>
        </p:txBody>
      </p:sp>
    </p:spTree>
    <p:extLst>
      <p:ext uri="{BB962C8B-B14F-4D97-AF65-F5344CB8AC3E}">
        <p14:creationId xmlns:p14="http://schemas.microsoft.com/office/powerpoint/2010/main" val="84974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9AEFD9-9D71-377C-384B-6DF064A3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Why is Risk Averse MDP Challenging?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578AC43-91D1-7E61-03E9-64D9D873D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Markov Decision Process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578AC43-91D1-7E61-03E9-64D9D873D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D92F8-5484-FB9E-3AC1-7964C961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943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2ADF-F19B-90E0-7FEF-3AF3E3E1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9A21BD-5E26-E9E0-D448-3A165A02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Why is Risk Averse MDP Challenging?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20785C-D55D-BCA9-B48B-FF37575C9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Markov Decision Process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A20785C-D55D-BCA9-B48B-FF37575C9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4F2D-9554-1449-1B23-3FECD559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46</a:t>
            </a:fld>
            <a:endParaRPr lang="en-MY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E811B6-C94C-D746-68A4-34EDC2C6B2F9}"/>
              </a:ext>
            </a:extLst>
          </p:cNvPr>
          <p:cNvSpPr/>
          <p:nvPr/>
        </p:nvSpPr>
        <p:spPr>
          <a:xfrm>
            <a:off x="4477732" y="1828800"/>
            <a:ext cx="4930219" cy="16685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8C5C5C-9E76-4A34-6441-767DF624499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942842" y="3497344"/>
            <a:ext cx="1357459" cy="983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8F5396-C4C6-99F4-4D89-956CC13E6179}"/>
              </a:ext>
            </a:extLst>
          </p:cNvPr>
          <p:cNvSpPr/>
          <p:nvPr/>
        </p:nvSpPr>
        <p:spPr>
          <a:xfrm>
            <a:off x="5420412" y="4481342"/>
            <a:ext cx="5759778" cy="16685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0F33F0-772D-10CC-B626-6EF2B2A58786}"/>
              </a:ext>
            </a:extLst>
          </p:cNvPr>
          <p:cNvSpPr/>
          <p:nvPr/>
        </p:nvSpPr>
        <p:spPr>
          <a:xfrm>
            <a:off x="6029325" y="1970202"/>
            <a:ext cx="625311" cy="24509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AE5A8B-F697-2A17-F6B9-365D35738565}"/>
              </a:ext>
            </a:extLst>
          </p:cNvPr>
          <p:cNvSpPr/>
          <p:nvPr/>
        </p:nvSpPr>
        <p:spPr>
          <a:xfrm>
            <a:off x="6721311" y="4714605"/>
            <a:ext cx="625311" cy="24509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2663B1-0951-A463-4396-7E2933CE3395}"/>
              </a:ext>
            </a:extLst>
          </p:cNvPr>
          <p:cNvSpPr/>
          <p:nvPr/>
        </p:nvSpPr>
        <p:spPr>
          <a:xfrm>
            <a:off x="5608162" y="2396018"/>
            <a:ext cx="329939" cy="24509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2099CB-45B5-A511-373C-D77629359F2D}"/>
              </a:ext>
            </a:extLst>
          </p:cNvPr>
          <p:cNvSpPr/>
          <p:nvPr/>
        </p:nvSpPr>
        <p:spPr>
          <a:xfrm>
            <a:off x="9748887" y="5070517"/>
            <a:ext cx="1289901" cy="576139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C81425-D91D-1429-82EE-3291C924C29C}"/>
              </a:ext>
            </a:extLst>
          </p:cNvPr>
          <p:cNvSpPr txBox="1"/>
          <p:nvPr/>
        </p:nvSpPr>
        <p:spPr>
          <a:xfrm>
            <a:off x="7726997" y="3657552"/>
            <a:ext cx="336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338941"/>
                </a:solidFill>
              </a:rPr>
              <a:t>Decompose the </a:t>
            </a:r>
            <a:r>
              <a:rPr lang="en-MY" sz="1400" b="1" dirty="0">
                <a:solidFill>
                  <a:srgbClr val="338941"/>
                </a:solidFill>
              </a:rPr>
              <a:t>optimization of mean </a:t>
            </a:r>
            <a:r>
              <a:rPr lang="en-MY" sz="1400" dirty="0">
                <a:solidFill>
                  <a:srgbClr val="338941"/>
                </a:solidFill>
              </a:rPr>
              <a:t>to </a:t>
            </a:r>
            <a:r>
              <a:rPr lang="en-MY" sz="1400" b="1" dirty="0">
                <a:solidFill>
                  <a:srgbClr val="338941"/>
                </a:solidFill>
              </a:rPr>
              <a:t>optimization of conditional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A1549-1B05-8A61-59D1-D11D1D0B8379}"/>
                  </a:ext>
                </a:extLst>
              </p:cNvPr>
              <p:cNvSpPr txBox="1"/>
              <p:nvPr/>
            </p:nvSpPr>
            <p:spPr>
              <a:xfrm>
                <a:off x="6942841" y="4112010"/>
                <a:ext cx="10214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18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A1549-1B05-8A61-59D1-D11D1D0B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841" y="4112010"/>
                <a:ext cx="1021404" cy="369332"/>
              </a:xfrm>
              <a:prstGeom prst="rect">
                <a:avLst/>
              </a:prstGeom>
              <a:blipFill>
                <a:blip r:embed="rId3"/>
                <a:stretch>
                  <a:fillRect r="-838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0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2" grpId="0" animBg="1"/>
      <p:bldP spid="13" grpId="0" animBg="1"/>
      <p:bldP spid="17" grpId="0" animBg="1"/>
      <p:bldP spid="18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D0C6D-76E0-AFD5-1980-8F734A87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4DBC28-0CBB-18D1-9087-A4549E614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Monetary 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/>
                  <a:t>easure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4DBC28-0CBB-18D1-9087-A4549E614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2614-C590-E4A8-6F92-3BAC90DC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47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8BE5A46-C823-F112-91FE-575503773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420370"/>
                  </p:ext>
                </p:extLst>
              </p:nvPr>
            </p:nvGraphicFramePr>
            <p:xfrm>
              <a:off x="678711" y="1251302"/>
              <a:ext cx="10834578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763">
                      <a:extLst>
                        <a:ext uri="{9D8B030D-6E8A-4147-A177-3AD203B41FA5}">
                          <a16:colId xmlns:a16="http://schemas.microsoft.com/office/drawing/2014/main" val="665532278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414865945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4366029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9471668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5233701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925148758"/>
                        </a:ext>
                      </a:extLst>
                    </a:gridCol>
                  </a:tblGrid>
                  <a:tr h="2801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Time consistency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Risk level interpretation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Positive homogeneity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Consider part of 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Sensitivity to risk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1178971"/>
                      </a:ext>
                    </a:extLst>
                  </a:tr>
                  <a:tr h="2801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MY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Not applicable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Not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046617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Quantile (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)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-point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Somewhat sensitive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810387"/>
                      </a:ext>
                    </a:extLst>
                  </a:tr>
                  <a:tr h="5528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Mean</a:t>
                          </a:r>
                          <a:r>
                            <a:rPr lang="en-MY" sz="16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MY" sz="1600" b="0" dirty="0"/>
                            <a:t>-tail</a:t>
                          </a:r>
                          <a:r>
                            <a:rPr lang="en-MY" sz="1600" b="0" baseline="0" dirty="0"/>
                            <a:t> distribution</a:t>
                          </a:r>
                          <a:endParaRPr lang="en-MY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-tail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Very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499884"/>
                      </a:ext>
                    </a:extLst>
                  </a:tr>
                  <a:tr h="3460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baseline="0" dirty="0"/>
                            <a:t>Chernoff bound of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MY" sz="1600" b="0" dirty="0"/>
                            <a:t>-quantile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Extremely sensitive</a:t>
                          </a:r>
                          <a:endParaRPr lang="en-MY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0391058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ERM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Exponential</a:t>
                          </a:r>
                          <a:r>
                            <a:rPr lang="en-MY" sz="1600" b="0" baseline="0" dirty="0"/>
                            <a:t> utility function</a:t>
                          </a:r>
                          <a:r>
                            <a:rPr lang="en-MY" sz="16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MY" sz="1600" b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Depends on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MY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87660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2400" b="0" dirty="0">
                              <a:solidFill>
                                <a:schemeClr val="bg1"/>
                              </a:solidFill>
                            </a:rPr>
                            <a:t>Purpose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Support nested algorithm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Adjustable risk based on user preference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Extends naturally  to discounted MDPs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Portion of the distribution 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Mitigate risky outcome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727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8BE5A46-C823-F112-91FE-575503773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8420370"/>
                  </p:ext>
                </p:extLst>
              </p:nvPr>
            </p:nvGraphicFramePr>
            <p:xfrm>
              <a:off x="678711" y="1251302"/>
              <a:ext cx="10834578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763">
                      <a:extLst>
                        <a:ext uri="{9D8B030D-6E8A-4147-A177-3AD203B41FA5}">
                          <a16:colId xmlns:a16="http://schemas.microsoft.com/office/drawing/2014/main" val="665532278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414865945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4366029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9471668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5233701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92514875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Time consistency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Risk level interpretation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Positive homogeneity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Consider part of 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Sensitivity to risk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11789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130667" r="-502027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30667" r="-400337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Not applicable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130667" r="-201689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Not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0466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182105" r="-502027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182105" r="-301689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182105" r="-201689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9327" t="-182105" r="-101010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Somewhat sensitive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8103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279167" r="-502027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279167" r="-301689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279167" r="-201689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9327" t="-279167" r="-101010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Very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4998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383158" r="-502027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383158" r="-301689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383158" r="-201689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Extremely sensitive</a:t>
                          </a:r>
                          <a:endParaRPr lang="en-MY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03910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483158" r="-502027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483158" r="-400337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483158" r="-301689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014" t="-483158" r="-1351" b="-15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1876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2400" b="0" dirty="0">
                              <a:solidFill>
                                <a:schemeClr val="bg1"/>
                              </a:solidFill>
                            </a:rPr>
                            <a:t>Purpose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Support nested algorithm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Adjustable risk based on user preference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Extends naturally  to discounted MDPs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Portion of the distribution 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Mitigate risky outcome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7278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343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9B84-AF94-3E84-2D1C-2225AFD7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9C9CA-A181-2B28-E5C8-3FE1EB8CB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MY" dirty="0"/>
                  <a:t>Monetary Risk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MY" dirty="0"/>
                  <a:t>easure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4DBC28-0CBB-18D1-9087-A4549E614B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69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4A9AC-6C57-34F1-B223-510F93CB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69D2F93-57CD-3AA9-B1D9-510C2F059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66410"/>
                  </p:ext>
                </p:extLst>
              </p:nvPr>
            </p:nvGraphicFramePr>
            <p:xfrm>
              <a:off x="678711" y="1251302"/>
              <a:ext cx="10834578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763">
                      <a:extLst>
                        <a:ext uri="{9D8B030D-6E8A-4147-A177-3AD203B41FA5}">
                          <a16:colId xmlns:a16="http://schemas.microsoft.com/office/drawing/2014/main" val="665532278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414865945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4366029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9471668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5233701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925148758"/>
                        </a:ext>
                      </a:extLst>
                    </a:gridCol>
                  </a:tblGrid>
                  <a:tr h="2801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Time consistency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Risk level interpretation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Positive homogeneity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Consider part of 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Sensitivity to risk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1178971"/>
                      </a:ext>
                    </a:extLst>
                  </a:tr>
                  <a:tr h="28015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MY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Not applicable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Not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046617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Quantile (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)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-point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Somewhat sensitive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810387"/>
                      </a:ext>
                    </a:extLst>
                  </a:tr>
                  <a:tr h="5528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Mean</a:t>
                          </a:r>
                          <a:r>
                            <a:rPr lang="en-MY" sz="16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MY" sz="1600" b="0" dirty="0"/>
                            <a:t>-tail</a:t>
                          </a:r>
                          <a:r>
                            <a:rPr lang="en-MY" sz="1600" b="0" baseline="0" dirty="0"/>
                            <a:t> distribution</a:t>
                          </a:r>
                          <a:endParaRPr lang="en-MY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MY" sz="1600" b="0" dirty="0"/>
                            <a:t>-tail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Very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499884"/>
                      </a:ext>
                    </a:extLst>
                  </a:tr>
                  <a:tr h="3460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EVaR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baseline="0" dirty="0"/>
                            <a:t>Chernoff bound of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MY" sz="1600" b="0" dirty="0"/>
                            <a:t>-quantile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Extremely sensitive</a:t>
                          </a:r>
                          <a:endParaRPr lang="en-MY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0391058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MY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ERM</m:t>
                                </m:r>
                              </m:oMath>
                            </m:oMathPara>
                          </a14:m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MY" sz="1600" b="1" dirty="0" smtClean="0"/>
                                  <m:t>✓</m:t>
                                </m:r>
                              </m:oMath>
                            </m:oMathPara>
                          </a14:m>
                          <a:endParaRPr lang="en-MY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Exponential</a:t>
                          </a:r>
                          <a:r>
                            <a:rPr lang="en-MY" sz="1600" b="0" baseline="0" dirty="0"/>
                            <a:t> utility function</a:t>
                          </a:r>
                          <a:r>
                            <a:rPr lang="en-MY" sz="16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MY" sz="1600" b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Depends on </a:t>
                          </a:r>
                          <a14:m>
                            <m:oMath xmlns:m="http://schemas.openxmlformats.org/officeDocument/2006/math">
                              <m:r>
                                <a:rPr lang="en-MY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MY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187660"/>
                      </a:ext>
                    </a:extLst>
                  </a:tr>
                  <a:tr h="49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2400" b="0" dirty="0">
                              <a:solidFill>
                                <a:schemeClr val="bg1"/>
                              </a:solidFill>
                            </a:rPr>
                            <a:t>Purpose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Support nested algorithm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Adjustable risk based on user preference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Extends naturally  to discounted MDPs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Portion of the distribution 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Mitigate risky outcome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7278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69D2F93-57CD-3AA9-B1D9-510C2F0592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866410"/>
                  </p:ext>
                </p:extLst>
              </p:nvPr>
            </p:nvGraphicFramePr>
            <p:xfrm>
              <a:off x="678711" y="1251302"/>
              <a:ext cx="10834578" cy="417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763">
                      <a:extLst>
                        <a:ext uri="{9D8B030D-6E8A-4147-A177-3AD203B41FA5}">
                          <a16:colId xmlns:a16="http://schemas.microsoft.com/office/drawing/2014/main" val="665532278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414865945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4366029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94716684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345233701"/>
                        </a:ext>
                      </a:extLst>
                    </a:gridCol>
                    <a:gridCol w="1805763">
                      <a:extLst>
                        <a:ext uri="{9D8B030D-6E8A-4147-A177-3AD203B41FA5}">
                          <a16:colId xmlns:a16="http://schemas.microsoft.com/office/drawing/2014/main" val="192514875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MY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4A66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Time consistency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Risk level interpretation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Positive homogeneity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Consider part of 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Sensitivity to risk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117897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130667" r="-502027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30667" r="-400337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dirty="0"/>
                            <a:t>Not applicable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130667" r="-201689" b="-7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Not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404661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182105" r="-502027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182105" r="-301689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182105" r="-201689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9327" t="-182105" r="-101010" b="-45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Somewhat sensitive</a:t>
                          </a:r>
                        </a:p>
                      </a:txBody>
                      <a:tcPr anchor="ctr">
                        <a:solidFill>
                          <a:srgbClr val="E9EA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08103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279167" r="-502027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279167" r="-301689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279167" r="-201689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99327" t="-279167" r="-101010" b="-3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Very sensitive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4998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383158" r="-502027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383158" r="-301689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676" t="-383158" r="-201689" b="-2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Extremely sensitive</a:t>
                          </a:r>
                          <a:endParaRPr lang="en-MY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039105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8" t="-483158" r="-502027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483158" r="-400337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676" t="-483158" r="-301689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1" dirty="0"/>
                            <a:t>✗</a:t>
                          </a:r>
                        </a:p>
                      </a:txBody>
                      <a:tcPr anchor="ctr">
                        <a:solidFill>
                          <a:srgbClr val="FF99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/>
                            <a:t>Whole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014" t="-483158" r="-1351" b="-15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1876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2400" b="0" dirty="0">
                              <a:solidFill>
                                <a:schemeClr val="bg1"/>
                              </a:solidFill>
                            </a:rPr>
                            <a:t>Purpose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Support nested algorithm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Adjustable risk based on user preference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Extends naturally  to discounted MDPs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Portion of the distribution 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600" b="0" dirty="0">
                              <a:solidFill>
                                <a:schemeClr val="bg1"/>
                              </a:solidFill>
                            </a:rPr>
                            <a:t>Mitigate risky outcome</a:t>
                          </a:r>
                        </a:p>
                      </a:txBody>
                      <a:tcPr anchor="ctr">
                        <a:solidFill>
                          <a:schemeClr val="tx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7278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38A8F5A0-D52B-7231-2137-5CB9A156BACB}"/>
              </a:ext>
            </a:extLst>
          </p:cNvPr>
          <p:cNvSpPr/>
          <p:nvPr/>
        </p:nvSpPr>
        <p:spPr>
          <a:xfrm>
            <a:off x="2495550" y="1251302"/>
            <a:ext cx="1809750" cy="567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5E25DB-5C1F-621B-8029-11C8A37C0E9F}"/>
              </a:ext>
            </a:extLst>
          </p:cNvPr>
          <p:cNvSpPr/>
          <p:nvPr/>
        </p:nvSpPr>
        <p:spPr>
          <a:xfrm>
            <a:off x="6076952" y="1251302"/>
            <a:ext cx="1809750" cy="567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778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1BBDC-2C60-1A6A-D0E6-E0B328A2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B814BD-BEFA-0EB9-2669-9C665000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Why is Risk Averse MDP Challenging?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C60252-A5BC-2177-C6E0-9D57CF8A6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Markov Decision Process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C60252-A5BC-2177-C6E0-9D57CF8A6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1F312-006A-C18B-0C00-C5958291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49</a:t>
            </a:fld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F372C-66E5-EF6C-8D92-A4B9FD3A1449}"/>
              </a:ext>
            </a:extLst>
          </p:cNvPr>
          <p:cNvSpPr txBox="1"/>
          <p:nvPr/>
        </p:nvSpPr>
        <p:spPr>
          <a:xfrm>
            <a:off x="527537" y="5571365"/>
            <a:ext cx="11605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FF0000"/>
                </a:solidFill>
              </a:rPr>
              <a:t>Challenges</a:t>
            </a:r>
            <a:r>
              <a:rPr lang="en-MY" sz="2400" dirty="0">
                <a:solidFill>
                  <a:srgbClr val="FF0000"/>
                </a:solidFill>
              </a:rPr>
              <a:t>: This DP does not solve the objective above for </a:t>
            </a:r>
            <a:r>
              <a:rPr lang="en-MY" sz="2400" dirty="0" err="1">
                <a:solidFill>
                  <a:srgbClr val="FF0000"/>
                </a:solidFill>
              </a:rPr>
              <a:t>VaR</a:t>
            </a:r>
            <a:r>
              <a:rPr lang="en-MY" sz="2400" dirty="0">
                <a:solidFill>
                  <a:srgbClr val="FF0000"/>
                </a:solidFill>
              </a:rPr>
              <a:t>, </a:t>
            </a:r>
            <a:r>
              <a:rPr lang="en-MY" sz="2400" dirty="0" err="1">
                <a:solidFill>
                  <a:srgbClr val="FF0000"/>
                </a:solidFill>
              </a:rPr>
              <a:t>CVaR</a:t>
            </a:r>
            <a:r>
              <a:rPr lang="en-MY" sz="2400" dirty="0">
                <a:solidFill>
                  <a:srgbClr val="FF0000"/>
                </a:solidFill>
              </a:rPr>
              <a:t>, </a:t>
            </a:r>
            <a:r>
              <a:rPr lang="en-MY" sz="2400" dirty="0" err="1">
                <a:solidFill>
                  <a:srgbClr val="FF0000"/>
                </a:solidFill>
              </a:rPr>
              <a:t>EVaR</a:t>
            </a:r>
            <a:r>
              <a:rPr lang="en-MY" sz="2400" dirty="0">
                <a:solidFill>
                  <a:srgbClr val="FF0000"/>
                </a:solidFill>
              </a:rPr>
              <a:t> or ERM.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940D39-29EE-7C2A-2C42-43CEB68C8A88}"/>
              </a:ext>
            </a:extLst>
          </p:cNvPr>
          <p:cNvCxnSpPr>
            <a:cxnSpLocks/>
          </p:cNvCxnSpPr>
          <p:nvPr/>
        </p:nvCxnSpPr>
        <p:spPr>
          <a:xfrm flipH="1">
            <a:off x="9596673" y="4471168"/>
            <a:ext cx="703824" cy="499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44323A-FB49-EBEF-ABC6-59C94EE4CB20}"/>
              </a:ext>
            </a:extLst>
          </p:cNvPr>
          <p:cNvSpPr txBox="1"/>
          <p:nvPr/>
        </p:nvSpPr>
        <p:spPr>
          <a:xfrm>
            <a:off x="9126266" y="4101836"/>
            <a:ext cx="234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0000FF"/>
                </a:solidFill>
              </a:rPr>
              <a:t>Nested </a:t>
            </a:r>
            <a:r>
              <a:rPr lang="en-MY" dirty="0" err="1">
                <a:solidFill>
                  <a:srgbClr val="0000FF"/>
                </a:solidFill>
              </a:rPr>
              <a:t>CVaR</a:t>
            </a:r>
            <a:r>
              <a:rPr lang="en-MY" dirty="0">
                <a:solidFill>
                  <a:srgbClr val="0000FF"/>
                </a:solidFill>
              </a:rPr>
              <a:t> (</a:t>
            </a:r>
            <a:r>
              <a:rPr lang="en-MY" dirty="0" err="1">
                <a:solidFill>
                  <a:srgbClr val="0000FF"/>
                </a:solidFill>
              </a:rPr>
              <a:t>nCVaR</a:t>
            </a:r>
            <a:r>
              <a:rPr lang="en-MY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0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C5C8-CD0C-70F4-2777-1D7EC2129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4F879D-7282-D217-7960-0DEB94A5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AFE401-9009-F34D-8BFB-634B5587C0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An MDP consists of a tuple </a:t>
                </a:r>
                <a14:m>
                  <m:oMath xmlns:m="http://schemas.openxmlformats.org/officeDocument/2006/math">
                    <m:r>
                      <a:rPr lang="en-MY" b="1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MY" b="1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MY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AFE401-9009-F34D-8BFB-634B5587C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0024B-4E16-03C6-70A3-0E24EE93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</a:t>
            </a:fld>
            <a:endParaRPr lang="en-MY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ECCCF-E4BA-4E0B-7DB1-B59B6F1BADEB}"/>
              </a:ext>
            </a:extLst>
          </p:cNvPr>
          <p:cNvGrpSpPr/>
          <p:nvPr/>
        </p:nvGrpSpPr>
        <p:grpSpPr>
          <a:xfrm>
            <a:off x="1385062" y="1362075"/>
            <a:ext cx="5415788" cy="4049598"/>
            <a:chOff x="1714499" y="-572732"/>
            <a:chExt cx="9210675" cy="65490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C4EAE-09E9-86D0-D00B-B6C5E50C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" y="713105"/>
              <a:ext cx="9210675" cy="5263243"/>
            </a:xfrm>
            <a:prstGeom prst="rect">
              <a:avLst/>
            </a:prstGeom>
          </p:spPr>
        </p:pic>
        <p:pic>
          <p:nvPicPr>
            <p:cNvPr id="9" name="Picture 8" descr="A diamond with a rainbow light&#10;&#10;Description automatically generated">
              <a:extLst>
                <a:ext uri="{FF2B5EF4-FFF2-40B4-BE49-F238E27FC236}">
                  <a16:creationId xmlns:a16="http://schemas.microsoft.com/office/drawing/2014/main" id="{86AD7753-4791-EA47-666E-2A994E8C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816" y="-572732"/>
              <a:ext cx="3668358" cy="3668358"/>
            </a:xfrm>
            <a:prstGeom prst="rect">
              <a:avLst/>
            </a:prstGeom>
          </p:spPr>
        </p:pic>
      </p:grpSp>
      <p:pic>
        <p:nvPicPr>
          <p:cNvPr id="11" name="Picture 10" descr="A cartoon toy with a fire and diamond&#10;&#10;Description automatically generated with medium confidence">
            <a:extLst>
              <a:ext uri="{FF2B5EF4-FFF2-40B4-BE49-F238E27FC236}">
                <a16:creationId xmlns:a16="http://schemas.microsoft.com/office/drawing/2014/main" id="{26CB9FFE-63DB-99E8-C197-729C7D907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8"/>
          <a:stretch/>
        </p:blipFill>
        <p:spPr>
          <a:xfrm>
            <a:off x="6989883" y="2140464"/>
            <a:ext cx="4182941" cy="32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7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87D6-5EC5-D80F-42DC-073F379F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DBFA20-866E-C629-5E2A-EE367BC4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Why is Risk Averse MDP Challenging?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5EB8A-E5EE-16C3-B9E3-6A14BF33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CVaR</a:t>
            </a:r>
            <a:r>
              <a:rPr lang="en-MY" dirty="0"/>
              <a:t> vs </a:t>
            </a:r>
            <a:r>
              <a:rPr lang="en-MY" dirty="0" err="1"/>
              <a:t>EVaR</a:t>
            </a:r>
            <a:r>
              <a:rPr lang="en-MY" dirty="0"/>
              <a:t> vs Nested </a:t>
            </a:r>
            <a:r>
              <a:rPr lang="en-MY" dirty="0" err="1"/>
              <a:t>CVaR</a:t>
            </a:r>
            <a:r>
              <a:rPr lang="en-MY" dirty="0"/>
              <a:t> (</a:t>
            </a:r>
            <a:r>
              <a:rPr lang="en-MY" dirty="0" err="1"/>
              <a:t>nCVaR</a:t>
            </a:r>
            <a:r>
              <a:rPr lang="en-MY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D69FD-1A60-CB30-6E27-28BD0863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50</a:t>
            </a:fld>
            <a:endParaRPr lang="en-M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1F013-89FB-AD6E-9599-059BCDB658B9}"/>
              </a:ext>
            </a:extLst>
          </p:cNvPr>
          <p:cNvSpPr txBox="1"/>
          <p:nvPr/>
        </p:nvSpPr>
        <p:spPr>
          <a:xfrm>
            <a:off x="8722603" y="2610594"/>
            <a:ext cx="3070329" cy="1200329"/>
          </a:xfrm>
          <a:prstGeom prst="rect">
            <a:avLst/>
          </a:prstGeom>
          <a:solidFill>
            <a:srgbClr val="FFCC99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EVaR provides a closer approximation to CVaR than nested CVaR (</a:t>
            </a:r>
            <a:r>
              <a:rPr lang="en-US" dirty="0" err="1"/>
              <a:t>nCVaR</a:t>
            </a:r>
            <a:r>
              <a:rPr lang="en-US" dirty="0"/>
              <a:t>). </a:t>
            </a:r>
            <a:r>
              <a:rPr lang="en-US" dirty="0" err="1"/>
              <a:t>nCVaR</a:t>
            </a:r>
            <a:r>
              <a:rPr lang="en-US" dirty="0"/>
              <a:t> is a poor estimation to CVaR.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D7891-B95B-25C5-08E0-DEBBE34F12B6}"/>
                  </a:ext>
                </a:extLst>
              </p:cNvPr>
              <p:cNvSpPr txBox="1"/>
              <p:nvPr/>
            </p:nvSpPr>
            <p:spPr>
              <a:xfrm>
                <a:off x="1401420" y="5857287"/>
                <a:ext cx="7082704" cy="342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600" dirty="0"/>
                  <a:t>CVaR, </a:t>
                </a:r>
                <a:r>
                  <a:rPr lang="en-MY" sz="1600" dirty="0" err="1"/>
                  <a:t>EVaR</a:t>
                </a:r>
                <a:r>
                  <a:rPr lang="en-MY" sz="1600" dirty="0"/>
                  <a:t> and </a:t>
                </a:r>
                <a:r>
                  <a:rPr lang="en-MY" sz="1600" dirty="0" err="1"/>
                  <a:t>nCVaR</a:t>
                </a:r>
                <a:r>
                  <a:rPr lang="en-MY" sz="1600" dirty="0"/>
                  <a:t> of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MY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MY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MY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MY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en-MY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MY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MY" sz="1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MY" sz="1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MY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MY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MY" sz="1600" dirty="0"/>
                  <a:t> for all </a:t>
                </a:r>
                <a14:m>
                  <m:oMath xmlns:m="http://schemas.openxmlformats.org/officeDocument/2006/math"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MY" sz="16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1600" b="0" i="1" dirty="0" smtClean="0">
                        <a:latin typeface="Cambria Math" panose="02040503050406030204" pitchFamily="18" charset="0"/>
                      </a:rPr>
                      <m:t>0,1,2,3,4</m:t>
                    </m:r>
                    <m:r>
                      <m:rPr>
                        <m:lit/>
                      </m:rPr>
                      <a:rPr lang="en-MY" sz="16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sz="16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D7891-B95B-25C5-08E0-DEBBE34F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420" y="5857287"/>
                <a:ext cx="7082704" cy="342401"/>
              </a:xfrm>
              <a:prstGeom prst="rect">
                <a:avLst/>
              </a:prstGeom>
              <a:blipFill>
                <a:blip r:embed="rId3"/>
                <a:stretch>
                  <a:fillRect l="-516" t="-107143" b="-16964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A3B430D-7800-8A22-913C-5AA5AC2BCE1C}"/>
              </a:ext>
            </a:extLst>
          </p:cNvPr>
          <p:cNvGrpSpPr/>
          <p:nvPr/>
        </p:nvGrpSpPr>
        <p:grpSpPr>
          <a:xfrm>
            <a:off x="1360323" y="1818106"/>
            <a:ext cx="6713552" cy="4102985"/>
            <a:chOff x="1360323" y="1818106"/>
            <a:chExt cx="6713552" cy="4102985"/>
          </a:xfrm>
        </p:grpSpPr>
        <p:pic>
          <p:nvPicPr>
            <p:cNvPr id="2" name="Google Shape;197;p24">
              <a:extLst>
                <a:ext uri="{FF2B5EF4-FFF2-40B4-BE49-F238E27FC236}">
                  <a16:creationId xmlns:a16="http://schemas.microsoft.com/office/drawing/2014/main" id="{EBAEBC07-5130-D0D4-8ACB-0AAF8723C0A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rcRect l="4919"/>
            <a:stretch/>
          </p:blipFill>
          <p:spPr>
            <a:xfrm>
              <a:off x="1729655" y="1818106"/>
              <a:ext cx="6344220" cy="4102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97;p24">
              <a:extLst>
                <a:ext uri="{FF2B5EF4-FFF2-40B4-BE49-F238E27FC236}">
                  <a16:creationId xmlns:a16="http://schemas.microsoft.com/office/drawing/2014/main" id="{F64E2FC7-8EB8-BF2F-4266-AFD5E99BFD2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rcRect l="13395" r="1977" b="14533"/>
            <a:stretch/>
          </p:blipFill>
          <p:spPr>
            <a:xfrm flipH="1">
              <a:off x="2238684" y="1818106"/>
              <a:ext cx="5646655" cy="3506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97;p24">
              <a:extLst>
                <a:ext uri="{FF2B5EF4-FFF2-40B4-BE49-F238E27FC236}">
                  <a16:creationId xmlns:a16="http://schemas.microsoft.com/office/drawing/2014/main" id="{D0DCE252-C59F-660F-F0AA-DC37FDF5F33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rcRect l="12431" t="64331" r="70145" b="16370"/>
            <a:stretch/>
          </p:blipFill>
          <p:spPr>
            <a:xfrm>
              <a:off x="6741553" y="4454041"/>
              <a:ext cx="1162640" cy="791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5F87AC-E24B-3B3D-C25B-628744B04286}"/>
                </a:ext>
              </a:extLst>
            </p:cNvPr>
            <p:cNvSpPr txBox="1"/>
            <p:nvPr/>
          </p:nvSpPr>
          <p:spPr>
            <a:xfrm>
              <a:off x="4064456" y="5510269"/>
              <a:ext cx="154551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Quantile level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C7AB4A-C9A0-87CA-2BE0-EBDADD7A7861}"/>
                </a:ext>
              </a:extLst>
            </p:cNvPr>
            <p:cNvSpPr txBox="1"/>
            <p:nvPr/>
          </p:nvSpPr>
          <p:spPr>
            <a:xfrm rot="16200000">
              <a:off x="123069" y="3422613"/>
              <a:ext cx="2843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91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2F852-EEDC-D1B1-0B78-161841B3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DFF8FC-7959-A83C-A510-421EA257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Why is Risk Averse MDP Challenging?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AEF2A5-CBB3-3664-DC70-837751F08E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MY" sz="3000" dirty="0"/>
                  <a:t>Markov Decision Process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sz="3000" dirty="0"/>
                  <a:t>Value Iteration (Dynamic Program)</a:t>
                </a:r>
              </a:p>
              <a:p>
                <a:endParaRPr lang="en-MY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AEF2A5-CBB3-3664-DC70-837751F08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93F58-71CD-33D8-06EF-EA67E1A5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51</a:t>
            </a:fld>
            <a:endParaRPr lang="en-MY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421EC-8BE9-9C30-0B7F-A53E665D1AAF}"/>
              </a:ext>
            </a:extLst>
          </p:cNvPr>
          <p:cNvSpPr/>
          <p:nvPr/>
        </p:nvSpPr>
        <p:spPr>
          <a:xfrm>
            <a:off x="4317476" y="1828800"/>
            <a:ext cx="5005633" cy="16685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C694DB-51C4-F05C-7116-EA6229CEE572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820293" y="3497344"/>
            <a:ext cx="1682684" cy="1006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3FE654-D7FD-573A-56B6-2A3274EBE029}"/>
              </a:ext>
            </a:extLst>
          </p:cNvPr>
          <p:cNvSpPr/>
          <p:nvPr/>
        </p:nvSpPr>
        <p:spPr>
          <a:xfrm>
            <a:off x="5561814" y="4504027"/>
            <a:ext cx="5882326" cy="124072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3D11DD-5167-E179-29AC-FB6ECD18D8F9}"/>
              </a:ext>
            </a:extLst>
          </p:cNvPr>
          <p:cNvSpPr/>
          <p:nvPr/>
        </p:nvSpPr>
        <p:spPr>
          <a:xfrm>
            <a:off x="6317530" y="1878132"/>
            <a:ext cx="625311" cy="24509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E9F688-B336-E822-4E5C-1B6CC1037788}"/>
              </a:ext>
            </a:extLst>
          </p:cNvPr>
          <p:cNvSpPr/>
          <p:nvPr/>
        </p:nvSpPr>
        <p:spPr>
          <a:xfrm>
            <a:off x="7232442" y="4489121"/>
            <a:ext cx="625311" cy="24509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D3DB84-7FF4-319F-3A0F-6DFC8248EA41}"/>
              </a:ext>
            </a:extLst>
          </p:cNvPr>
          <p:cNvSpPr/>
          <p:nvPr/>
        </p:nvSpPr>
        <p:spPr>
          <a:xfrm>
            <a:off x="5920033" y="2330777"/>
            <a:ext cx="264736" cy="185092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71D371-422D-C850-C846-D79ACF580760}"/>
              </a:ext>
            </a:extLst>
          </p:cNvPr>
          <p:cNvSpPr/>
          <p:nvPr/>
        </p:nvSpPr>
        <p:spPr>
          <a:xfrm>
            <a:off x="10180948" y="4876701"/>
            <a:ext cx="999242" cy="402310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BD85B-ED39-358D-63EA-3159184EA902}"/>
              </a:ext>
            </a:extLst>
          </p:cNvPr>
          <p:cNvSpPr txBox="1"/>
          <p:nvPr/>
        </p:nvSpPr>
        <p:spPr>
          <a:xfrm>
            <a:off x="7726997" y="3657552"/>
            <a:ext cx="336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338941"/>
                </a:solidFill>
              </a:rPr>
              <a:t>Decompose the </a:t>
            </a:r>
            <a:r>
              <a:rPr lang="en-MY" sz="1400" b="1" dirty="0">
                <a:solidFill>
                  <a:srgbClr val="338941"/>
                </a:solidFill>
              </a:rPr>
              <a:t>optimization of risk </a:t>
            </a:r>
            <a:r>
              <a:rPr lang="en-MY" sz="1400" dirty="0">
                <a:solidFill>
                  <a:srgbClr val="338941"/>
                </a:solidFill>
              </a:rPr>
              <a:t>to </a:t>
            </a:r>
            <a:r>
              <a:rPr lang="en-MY" sz="1400" b="1" dirty="0">
                <a:solidFill>
                  <a:srgbClr val="338941"/>
                </a:solidFill>
              </a:rPr>
              <a:t>optimization of conditional risk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33F6C-15E0-453B-0870-279679CF9614}"/>
                  </a:ext>
                </a:extLst>
              </p:cNvPr>
              <p:cNvSpPr txBox="1"/>
              <p:nvPr/>
            </p:nvSpPr>
            <p:spPr>
              <a:xfrm>
                <a:off x="6274403" y="4074264"/>
                <a:ext cx="999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1800" b="0" i="1" smtClean="0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1800" b="0" i="1" smtClean="0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1800" b="0" i="1" smtClean="0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MY" sz="1800" b="0" i="1" smtClean="0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1800" b="0" i="1" smtClean="0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1800" b="0" i="1" smtClean="0">
                          <a:solidFill>
                            <a:srgbClr val="3185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MY" i="1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i="1">
                              <a:solidFill>
                                <a:srgbClr val="31854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b="0" i="1" smtClean="0">
                          <a:solidFill>
                            <a:srgbClr val="318542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MY" sz="1800" b="0" i="1" smtClean="0">
                          <a:solidFill>
                            <a:srgbClr val="31854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dirty="0">
                  <a:solidFill>
                    <a:srgbClr val="31854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33F6C-15E0-453B-0870-279679CF9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03" y="4074264"/>
                <a:ext cx="999242" cy="369332"/>
              </a:xfrm>
              <a:prstGeom prst="rect">
                <a:avLst/>
              </a:prstGeom>
              <a:blipFill>
                <a:blip r:embed="rId4"/>
                <a:stretch>
                  <a:fillRect r="-9756" b="-131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72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2" grpId="0" animBg="1"/>
      <p:bldP spid="13" grpId="0" animBg="1"/>
      <p:bldP spid="17" grpId="0" animBg="1"/>
      <p:bldP spid="18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E3D8-CB22-A59D-D972-821336450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AC0A23-7E7B-F9A8-7620-F849B02F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Prior Work on Risk Sensitive MDP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1FAD84E-69D6-A6E7-697C-7C23816C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4564" y="6553274"/>
            <a:ext cx="798407" cy="365125"/>
          </a:xfrm>
        </p:spPr>
        <p:txBody>
          <a:bodyPr/>
          <a:lstStyle/>
          <a:p>
            <a:fld id="{E3D28A99-8EAE-4B45-8258-49EDCE245506}" type="slidenum">
              <a:rPr lang="en-MY" smtClean="0"/>
              <a:t>52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B59ACFB-5C98-EE16-7790-9CA515098E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1085180"/>
                  </p:ext>
                </p:extLst>
              </p:nvPr>
            </p:nvGraphicFramePr>
            <p:xfrm>
              <a:off x="2864504" y="1341416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no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not accurate 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no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bg1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3. Practical algorithm (ongoing)  for </a:t>
                          </a:r>
                          <a:r>
                            <a:rPr lang="en-MY" sz="140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6">
                <a:extLst>
                  <a:ext uri="{FF2B5EF4-FFF2-40B4-BE49-F238E27FC236}">
                    <a16:creationId xmlns:a16="http://schemas.microsoft.com/office/drawing/2014/main" id="{7B59ACFB-5C98-EE16-7790-9CA515098E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1085180"/>
                  </p:ext>
                </p:extLst>
              </p:nvPr>
            </p:nvGraphicFramePr>
            <p:xfrm>
              <a:off x="2864504" y="1341416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685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1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no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not accurate 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no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843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3. Practical algorithm (ongoing)  for </a:t>
                          </a:r>
                          <a:r>
                            <a:rPr lang="en-MY" sz="140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E7E41A2-845C-85CA-BD00-F61C5831D134}"/>
              </a:ext>
            </a:extLst>
          </p:cNvPr>
          <p:cNvSpPr/>
          <p:nvPr/>
        </p:nvSpPr>
        <p:spPr>
          <a:xfrm>
            <a:off x="7236648" y="1253760"/>
            <a:ext cx="2171307" cy="404523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226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C971-3B3D-89F5-8C35-AC76CEFAE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43897-38F6-F039-3F6D-895147A4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FC45-90F3-8DB2-AF29-F3C5C7CD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53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2291AD3-5957-53BD-5741-351988028C7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2256435"/>
                  </p:ext>
                </p:extLst>
              </p:nvPr>
            </p:nvGraphicFramePr>
            <p:xfrm>
              <a:off x="1761564" y="2013719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Our </a:t>
                          </a:r>
                          <a:r>
                            <a:rPr lang="en-MY" sz="1400" b="0" dirty="0" err="1">
                              <a:solidFill>
                                <a:schemeClr val="bg1"/>
                              </a:solidFill>
                            </a:rPr>
                            <a:t>EVaR</a:t>
                          </a: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MY" sz="1400" b="0" dirty="0" err="1">
                              <a:solidFill>
                                <a:schemeClr val="bg1"/>
                              </a:solidFill>
                            </a:rPr>
                            <a:t>CVaR</a:t>
                          </a: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 err="1">
                              <a:solidFill>
                                <a:schemeClr val="bg1"/>
                              </a:solidFill>
                            </a:rPr>
                            <a:t>fo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1400" b="0" dirty="0" err="1">
                              <a:solidFill>
                                <a:schemeClr val="bg1"/>
                              </a:solidFill>
                            </a:rPr>
                            <a:t>solvingr</a:t>
                          </a:r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3. Practical algorithm (ongoing)  for </a:t>
                          </a:r>
                          <a:r>
                            <a:rPr lang="en-MY" sz="140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2291AD3-5957-53BD-5741-351988028C7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22256435"/>
                  </p:ext>
                </p:extLst>
              </p:nvPr>
            </p:nvGraphicFramePr>
            <p:xfrm>
              <a:off x="1761564" y="2013719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685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a:t>Contribution 2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Our </a:t>
                          </a:r>
                          <a:r>
                            <a:rPr lang="en-MY" sz="1400" b="0" dirty="0" err="1">
                              <a:solidFill>
                                <a:schemeClr val="bg1"/>
                              </a:solidFill>
                            </a:rPr>
                            <a:t>EVaR</a:t>
                          </a: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MY" sz="1400" b="0" dirty="0" err="1">
                              <a:solidFill>
                                <a:schemeClr val="bg1"/>
                              </a:solidFill>
                            </a:rPr>
                            <a:t>CVaR</a:t>
                          </a:r>
                          <a:r>
                            <a:rPr lang="en-MY" sz="1400" b="0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843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3. Practical algorithm (ongoing)  for </a:t>
                          </a:r>
                          <a:r>
                            <a:rPr lang="en-MY" sz="1400" dirty="0" err="1">
                              <a:solidFill>
                                <a:schemeClr val="bg1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chemeClr val="bg1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731DFF4-806A-84E0-B5AE-D3775C9D9D8D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338941"/>
                </a:solidFill>
              </a:rPr>
              <a:t>Dynamic Program decomposition of static risk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672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1FB6-7C56-9ED6-2493-802EEBAA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916138-D1AD-CFF3-8DD6-F8E3998E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53D93-DCAA-E8EC-64F3-40E2D3C2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54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C19326A-3695-C968-B314-F2FCA8A0A7E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0570536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C19326A-3695-C968-B314-F2FCA8A0A7E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50570536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A38EAB1-53CD-0A7C-827F-5A6397098CA2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5A3CA3"/>
                </a:solidFill>
              </a:rPr>
              <a:t>Entropic Based MDP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378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E5A25-5940-5B74-24B2-66F84428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9E9EAE-FC5C-17FC-8154-C7DAC6A0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BC134-220F-0627-BD82-BC778AD5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33F4430-3CCB-DA24-64B1-8FA9B335AC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3862371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1" i="0" kern="1200" dirty="0" err="1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1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Li et al. [2022], Hau et al [2023a]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Hau et al [2025]</a:t>
                          </a:r>
                          <a:endParaRPr lang="en-US" sz="1400" b="0" dirty="0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33F4430-3CCB-DA24-64B1-8FA9B335AC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43862371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1" i="0" kern="1200" dirty="0" err="1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1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Li et al. [2022], Hau et al [2023a]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Hau et al [2025]</a:t>
                          </a:r>
                          <a:endParaRPr lang="en-US" sz="1400" b="0" dirty="0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504B102-AD76-D9FC-31A3-1A115976BD6A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800000"/>
                </a:solidFill>
              </a:rPr>
              <a:t>Practical </a:t>
            </a:r>
            <a:r>
              <a:rPr lang="en-MY" dirty="0" err="1">
                <a:solidFill>
                  <a:srgbClr val="800000"/>
                </a:solidFill>
              </a:rPr>
              <a:t>VaR</a:t>
            </a:r>
            <a:r>
              <a:rPr lang="en-MY" dirty="0">
                <a:solidFill>
                  <a:srgbClr val="800000"/>
                </a:solidFill>
              </a:rPr>
              <a:t> MDP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7896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03FF-C24B-9E11-2C4A-254A1658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A1A9E7-A543-0BE1-5143-F4BCEC8F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C8A5E-735D-C4F4-5B1D-F8D98A5D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56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F82FD8-01A4-A4E1-C5D6-6F36282BB92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915355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F82FD8-01A4-A4E1-C5D6-6F36282BB92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915355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 et al. [2022], Hau et al [2023a]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Hau et al [2025]</a:t>
                          </a:r>
                          <a:endParaRPr lang="en-US" sz="1400" b="0" dirty="0">
                            <a:effectLst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E814BA8-FD74-0D02-3107-4318E9998921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338941"/>
                </a:solidFill>
              </a:rPr>
              <a:t>DP decomposition of coherent risk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31A61-3F36-73F7-9B5A-90A4864A4465}"/>
              </a:ext>
            </a:extLst>
          </p:cNvPr>
          <p:cNvSpPr/>
          <p:nvPr/>
        </p:nvSpPr>
        <p:spPr>
          <a:xfrm>
            <a:off x="7428322" y="2978870"/>
            <a:ext cx="2177591" cy="2262433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469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974F-108A-9068-BB31-31F2A24F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FAE5-76D7-D969-FF0B-4F2C9AAA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11BAE-5505-DC28-7F6F-40803268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57</a:t>
            </a:fld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06AA2-72FA-63FC-2813-ED86B5966B9A}"/>
              </a:ext>
            </a:extLst>
          </p:cNvPr>
          <p:cNvSpPr txBox="1"/>
          <p:nvPr/>
        </p:nvSpPr>
        <p:spPr>
          <a:xfrm>
            <a:off x="4449451" y="53167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74CAE1-E309-8E71-E283-A20195323C1E}"/>
              </a:ext>
            </a:extLst>
          </p:cNvPr>
          <p:cNvSpPr/>
          <p:nvPr/>
        </p:nvSpPr>
        <p:spPr>
          <a:xfrm>
            <a:off x="1036948" y="4609707"/>
            <a:ext cx="3412503" cy="70701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8D272B-3630-28B6-B1CF-6C46E112CB25}"/>
              </a:ext>
            </a:extLst>
          </p:cNvPr>
          <p:cNvSpPr/>
          <p:nvPr/>
        </p:nvSpPr>
        <p:spPr>
          <a:xfrm>
            <a:off x="6223262" y="5337143"/>
            <a:ext cx="5183171" cy="70701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845F-19B1-2149-1A76-FC574B278A63}"/>
                  </a:ext>
                </a:extLst>
              </p:cNvPr>
              <p:cNvSpPr txBox="1"/>
              <p:nvPr/>
            </p:nvSpPr>
            <p:spPr>
              <a:xfrm>
                <a:off x="4184115" y="5224097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4F845F-19B1-2149-1A76-FC574B278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115" y="5224097"/>
                <a:ext cx="7263171" cy="988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C73B0-F2E0-DD81-14BE-D6EABFA49101}"/>
                  </a:ext>
                </a:extLst>
              </p:cNvPr>
              <p:cNvSpPr txBox="1"/>
              <p:nvPr/>
            </p:nvSpPr>
            <p:spPr>
              <a:xfrm>
                <a:off x="508682" y="4399595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C73B0-F2E0-DD81-14BE-D6EABFA49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82" y="4399595"/>
                <a:ext cx="11166231" cy="988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7CBC9F-FE27-2A86-D446-B4C0DBA72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3625707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Conditional Coherent Risk Measure </a:t>
                </a:r>
                <a:r>
                  <a:rPr lang="en-MY" sz="1600" dirty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MY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Pflug</a:t>
                </a:r>
                <a:r>
                  <a:rPr lang="en-MY" sz="1600" dirty="0">
                    <a:solidFill>
                      <a:schemeClr val="bg1">
                        <a:lumMod val="50000"/>
                      </a:schemeClr>
                    </a:solidFill>
                  </a:rPr>
                  <a:t> and Pichler, 2012]</a:t>
                </a:r>
                <a:r>
                  <a:rPr lang="en-MY" sz="28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MY" sz="2400" dirty="0"/>
                  <a:t>Introduce conditional coherent risk (</a:t>
                </a:r>
                <a:r>
                  <a:rPr lang="en-MY" sz="2400" dirty="0" err="1"/>
                  <a:t>CVaR</a:t>
                </a:r>
                <a:r>
                  <a:rPr lang="en-MY" sz="2400" dirty="0"/>
                  <a:t> and </a:t>
                </a:r>
                <a:r>
                  <a:rPr lang="en-MY" sz="2400" dirty="0" err="1"/>
                  <a:t>EVaR</a:t>
                </a:r>
                <a:r>
                  <a:rPr lang="en-MY" sz="2400" dirty="0"/>
                  <a:t>) </a:t>
                </a:r>
                <a:r>
                  <a:rPr lang="en-MY" sz="2400" b="1" dirty="0"/>
                  <a:t>for evaluation</a:t>
                </a:r>
                <a:endParaRPr lang="en-MY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da-DK" dirty="0"/>
              </a:p>
              <a:p>
                <a:pPr marL="457200" lvl="1" indent="0">
                  <a:buNone/>
                </a:pPr>
                <a:r>
                  <a:rPr lang="en-MY" dirty="0"/>
                  <a:t>	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MY"/>
                              <m:t>∆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MY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MY" dirty="0"/>
                  <a:t>.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lvl="1"/>
                <a:r>
                  <a:rPr lang="en-MY" dirty="0"/>
                  <a:t>Use </a:t>
                </a:r>
                <a:r>
                  <a:rPr lang="en-MY" dirty="0" err="1"/>
                  <a:t>CVaR’s</a:t>
                </a:r>
                <a:r>
                  <a:rPr lang="en-MY" dirty="0"/>
                  <a:t> extended conditional form for </a:t>
                </a:r>
                <a:r>
                  <a:rPr lang="en-MY" b="1" dirty="0"/>
                  <a:t>policy optimization</a:t>
                </a:r>
                <a:r>
                  <a:rPr lang="en-MY" dirty="0"/>
                  <a:t>. </a:t>
                </a:r>
                <a:r>
                  <a:rPr lang="da-DK" sz="1600" dirty="0">
                    <a:solidFill>
                      <a:schemeClr val="bg1">
                        <a:lumMod val="65000"/>
                      </a:schemeClr>
                    </a:solidFill>
                  </a:rPr>
                  <a:t>Chow et al. [2015], Stanko and Macek [2019], Rigter et al. [2021], Ding and Feinberg [2022] </a:t>
                </a:r>
                <a:endParaRPr lang="en-MY" sz="1600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7CBC9F-FE27-2A86-D446-B4C0DBA72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3625707"/>
              </a:xfrm>
              <a:blipFill>
                <a:blip r:embed="rId5"/>
                <a:stretch>
                  <a:fillRect l="-983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5503B7C2-5515-0FEF-394F-ADD6E3B5F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0086" y="3278460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820739D-36ED-F712-49AA-81D00C099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49233" y="13734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373D-BB7A-5321-7B2A-6C1F9E7A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FCACB-5E76-54BF-DA3D-129ADEC5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0BE4A-AFAF-7DED-8A0A-7A85F8AE2639}"/>
                  </a:ext>
                </a:extLst>
              </p:cNvPr>
              <p:cNvSpPr txBox="1"/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E0BE4A-AFAF-7DED-8A0A-7A85F8AE2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4F3A46-AB5A-FA3F-D206-5E3723BAC3DF}"/>
                  </a:ext>
                </a:extLst>
              </p:cNvPr>
              <p:cNvSpPr txBox="1"/>
              <p:nvPr/>
            </p:nvSpPr>
            <p:spPr>
              <a:xfrm>
                <a:off x="4231249" y="3009505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4F3A46-AB5A-FA3F-D206-5E3723BAC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9" y="3009505"/>
                <a:ext cx="7263171" cy="988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98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0AD70-B115-FB37-0C99-0F28B8B7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B65F-63BC-DCB4-0A82-FE9E9F43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3367-CA04-0487-79D7-A9D762E2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59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8E1B6-7FC7-3B6B-0D79-A966179DEEE8}"/>
                  </a:ext>
                </a:extLst>
              </p:cNvPr>
              <p:cNvSpPr txBox="1"/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08E1B6-7FC7-3B6B-0D79-A966179DE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43E55-33C3-6C7A-03F4-EFE84988108B}"/>
                  </a:ext>
                </a:extLst>
              </p:cNvPr>
              <p:cNvSpPr txBox="1"/>
              <p:nvPr/>
            </p:nvSpPr>
            <p:spPr>
              <a:xfrm>
                <a:off x="4231249" y="3009505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43E55-33C3-6C7A-03F4-EFE849881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9" y="3009505"/>
                <a:ext cx="7263171" cy="988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94A85F-F747-D4CF-C70D-9F72897B77CA}"/>
                  </a:ext>
                </a:extLst>
              </p:cNvPr>
              <p:cNvSpPr txBox="1"/>
              <p:nvPr/>
            </p:nvSpPr>
            <p:spPr>
              <a:xfrm>
                <a:off x="4231248" y="2020580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94A85F-F747-D4CF-C70D-9F72897B7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8" y="2020580"/>
                <a:ext cx="7263171" cy="988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BAA51D-9B07-8801-DE07-812D458D5F11}"/>
              </a:ext>
            </a:extLst>
          </p:cNvPr>
          <p:cNvSpPr txBox="1"/>
          <p:nvPr/>
        </p:nvSpPr>
        <p:spPr>
          <a:xfrm>
            <a:off x="2253976" y="2345677"/>
            <a:ext cx="197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MY" sz="1800" dirty="0">
                <a:solidFill>
                  <a:srgbClr val="338941"/>
                </a:solidFill>
              </a:rPr>
              <a:t>[new result]</a:t>
            </a:r>
            <a:endParaRPr lang="en-MY" i="1" dirty="0">
              <a:solidFill>
                <a:srgbClr val="33894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6999-9929-0659-812C-CCE9627A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45840CAD-9C4B-4C0E-7566-100597658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An MDP consists of a tuple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1"/>
                <a:r>
                  <a:rPr lang="en-MY" dirty="0"/>
                  <a:t>A finite set of states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Grid / location of the map.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A finite set of actions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Feasible actions. 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>
                    <a:solidFill>
                      <a:schemeClr val="bg1"/>
                    </a:solidFill>
                  </a:rPr>
                  <a:t>A transition model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-MY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MY" dirty="0">
                    <a:solidFill>
                      <a:schemeClr val="bg1"/>
                    </a:solidFill>
                  </a:rPr>
                  <a:t>Probability of ending up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MY" dirty="0">
                    <a:solidFill>
                      <a:schemeClr val="bg1"/>
                    </a:solidFill>
                  </a:rPr>
                  <a:t> given state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MY" dirty="0">
                    <a:solidFill>
                      <a:schemeClr val="bg1"/>
                    </a:solidFill>
                  </a:rPr>
                  <a:t> and action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MY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Immediate reward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>
                    <a:solidFill>
                      <a:schemeClr val="bg1"/>
                    </a:solidFill>
                  </a:rPr>
                  <a:t>Discount factor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45840CAD-9C4B-4C0E-7566-10059765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A11A362-3EE0-79AA-B139-FE9C76B2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E6561-7941-ED37-631B-345431FB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</a:t>
            </a:fld>
            <a:endParaRPr lang="en-MY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420810-57FD-C38F-82B9-8CFB497A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84" y="1895311"/>
            <a:ext cx="454596" cy="347090"/>
          </a:xfrm>
          <a:prstGeom prst="rect">
            <a:avLst/>
          </a:prstGeom>
        </p:spPr>
      </p:pic>
      <p:sp>
        <p:nvSpPr>
          <p:cNvPr id="21" name="Arrow: Quad 20">
            <a:extLst>
              <a:ext uri="{FF2B5EF4-FFF2-40B4-BE49-F238E27FC236}">
                <a16:creationId xmlns:a16="http://schemas.microsoft.com/office/drawing/2014/main" id="{DC13381F-29B8-78CB-A361-EA8C5C763704}"/>
              </a:ext>
            </a:extLst>
          </p:cNvPr>
          <p:cNvSpPr/>
          <p:nvPr/>
        </p:nvSpPr>
        <p:spPr>
          <a:xfrm>
            <a:off x="3813065" y="2903921"/>
            <a:ext cx="381000" cy="347090"/>
          </a:xfrm>
          <a:prstGeom prst="quad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3012960-6800-367C-94D2-7245F7107437}"/>
              </a:ext>
            </a:extLst>
          </p:cNvPr>
          <p:cNvGrpSpPr/>
          <p:nvPr/>
        </p:nvGrpSpPr>
        <p:grpSpPr>
          <a:xfrm>
            <a:off x="6457950" y="1960618"/>
            <a:ext cx="5505450" cy="4120798"/>
            <a:chOff x="6457950" y="1960618"/>
            <a:chExt cx="5505450" cy="41207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B166E4-7F65-C80E-75C3-40D832932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950" y="1960618"/>
              <a:ext cx="5505450" cy="3555603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A3C7071-DEC1-1C8C-4F23-3B47A347F439}"/>
                </a:ext>
              </a:extLst>
            </p:cNvPr>
            <p:cNvSpPr/>
            <p:nvPr/>
          </p:nvSpPr>
          <p:spPr>
            <a:xfrm rot="5400000">
              <a:off x="7273425" y="3579635"/>
              <a:ext cx="246631" cy="29914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8C7D9120-D8F3-6919-DFD9-7B2194479F2B}"/>
                </a:ext>
              </a:extLst>
            </p:cNvPr>
            <p:cNvSpPr/>
            <p:nvPr/>
          </p:nvSpPr>
          <p:spPr>
            <a:xfrm rot="10800000">
              <a:off x="7732477" y="3191747"/>
              <a:ext cx="222764" cy="331191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1" name="Picture 10" descr="A cartoon robot with blue eyes&#10;&#10;Description automatically generated">
              <a:extLst>
                <a:ext uri="{FF2B5EF4-FFF2-40B4-BE49-F238E27FC236}">
                  <a16:creationId xmlns:a16="http://schemas.microsoft.com/office/drawing/2014/main" id="{3638780D-B991-60F7-2821-559518A0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080" y="3420112"/>
              <a:ext cx="345283" cy="636616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3DAC184-AAC8-8EA1-C822-A9863ED4F285}"/>
                </a:ext>
              </a:extLst>
            </p:cNvPr>
            <p:cNvSpPr/>
            <p:nvPr/>
          </p:nvSpPr>
          <p:spPr>
            <a:xfrm rot="16200000">
              <a:off x="8167662" y="3559234"/>
              <a:ext cx="246631" cy="299140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8EE2903-FCC1-8E7A-3EE3-F7FBF78DD632}"/>
                </a:ext>
              </a:extLst>
            </p:cNvPr>
            <p:cNvSpPr/>
            <p:nvPr/>
          </p:nvSpPr>
          <p:spPr>
            <a:xfrm>
              <a:off x="7732477" y="3902001"/>
              <a:ext cx="222764" cy="331191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6" name="Picture 15" descr="A close-up of a fire&#10;&#10;Description automatically generated">
              <a:extLst>
                <a:ext uri="{FF2B5EF4-FFF2-40B4-BE49-F238E27FC236}">
                  <a16:creationId xmlns:a16="http://schemas.microsoft.com/office/drawing/2014/main" id="{25B4B4BB-8642-52FE-42F7-3F9031D85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741" y="4780448"/>
              <a:ext cx="3605592" cy="726086"/>
            </a:xfrm>
            <a:prstGeom prst="rect">
              <a:avLst/>
            </a:prstGeom>
          </p:spPr>
        </p:pic>
        <p:sp>
          <p:nvSpPr>
            <p:cNvPr id="23" name="Arrow: Curved Up 22">
              <a:extLst>
                <a:ext uri="{FF2B5EF4-FFF2-40B4-BE49-F238E27FC236}">
                  <a16:creationId xmlns:a16="http://schemas.microsoft.com/office/drawing/2014/main" id="{817F0776-82E1-50C5-7872-BA843092BB01}"/>
                </a:ext>
              </a:extLst>
            </p:cNvPr>
            <p:cNvSpPr/>
            <p:nvPr/>
          </p:nvSpPr>
          <p:spPr>
            <a:xfrm flipH="1">
              <a:off x="6554755" y="5558749"/>
              <a:ext cx="1760570" cy="495041"/>
            </a:xfrm>
            <a:prstGeom prst="curved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4" name="Arrow: Curved Up 23">
              <a:extLst>
                <a:ext uri="{FF2B5EF4-FFF2-40B4-BE49-F238E27FC236}">
                  <a16:creationId xmlns:a16="http://schemas.microsoft.com/office/drawing/2014/main" id="{9EEE131C-3E00-466A-3B5C-A87B7F7E0955}"/>
                </a:ext>
              </a:extLst>
            </p:cNvPr>
            <p:cNvSpPr/>
            <p:nvPr/>
          </p:nvSpPr>
          <p:spPr>
            <a:xfrm flipH="1">
              <a:off x="6830150" y="5572562"/>
              <a:ext cx="2713899" cy="495041"/>
            </a:xfrm>
            <a:prstGeom prst="curved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A90D373D-65AA-9992-9C2B-1C42937ED3AD}"/>
                </a:ext>
              </a:extLst>
            </p:cNvPr>
            <p:cNvSpPr/>
            <p:nvPr/>
          </p:nvSpPr>
          <p:spPr>
            <a:xfrm flipH="1">
              <a:off x="7167161" y="5586375"/>
              <a:ext cx="3643713" cy="495041"/>
            </a:xfrm>
            <a:prstGeom prst="curved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52" name="Arrow: Curved Up 51">
              <a:extLst>
                <a:ext uri="{FF2B5EF4-FFF2-40B4-BE49-F238E27FC236}">
                  <a16:creationId xmlns:a16="http://schemas.microsoft.com/office/drawing/2014/main" id="{BDCCEBE4-8A35-9C5A-A322-530DEC7E04FF}"/>
                </a:ext>
              </a:extLst>
            </p:cNvPr>
            <p:cNvSpPr/>
            <p:nvPr/>
          </p:nvSpPr>
          <p:spPr>
            <a:xfrm>
              <a:off x="11266545" y="5520432"/>
              <a:ext cx="513351" cy="329465"/>
            </a:xfrm>
            <a:prstGeom prst="curvedUp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85FF9A-AAC5-95A5-24BF-80AF22B24815}"/>
                </a:ext>
              </a:extLst>
            </p:cNvPr>
            <p:cNvGrpSpPr/>
            <p:nvPr/>
          </p:nvGrpSpPr>
          <p:grpSpPr>
            <a:xfrm>
              <a:off x="11133730" y="4740802"/>
              <a:ext cx="749863" cy="775419"/>
              <a:chOff x="9927038" y="540062"/>
              <a:chExt cx="997210" cy="768361"/>
            </a:xfrm>
          </p:grpSpPr>
          <p:pic>
            <p:nvPicPr>
              <p:cNvPr id="55" name="Picture 54" descr="A close up of a diamond&#10;&#10;Description automatically generated">
                <a:extLst>
                  <a:ext uri="{FF2B5EF4-FFF2-40B4-BE49-F238E27FC236}">
                    <a16:creationId xmlns:a16="http://schemas.microsoft.com/office/drawing/2014/main" id="{69143D74-9FB3-256A-DBA4-AAC077478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6002" y="540062"/>
                <a:ext cx="781830" cy="639129"/>
              </a:xfrm>
              <a:prstGeom prst="rect">
                <a:avLst/>
              </a:prstGeom>
            </p:spPr>
          </p:pic>
          <p:pic>
            <p:nvPicPr>
              <p:cNvPr id="56" name="Picture 55" descr="A close up of a diamond&#10;&#10;Description automatically generated">
                <a:extLst>
                  <a:ext uri="{FF2B5EF4-FFF2-40B4-BE49-F238E27FC236}">
                    <a16:creationId xmlns:a16="http://schemas.microsoft.com/office/drawing/2014/main" id="{DDD87459-B924-8213-1399-C3E8D395C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73795">
                <a:off x="9927038" y="880017"/>
                <a:ext cx="524058" cy="428406"/>
              </a:xfrm>
              <a:prstGeom prst="rect">
                <a:avLst/>
              </a:prstGeom>
            </p:spPr>
          </p:pic>
          <p:pic>
            <p:nvPicPr>
              <p:cNvPr id="57" name="Picture 56" descr="A close up of a diamond&#10;&#10;Description automatically generated">
                <a:extLst>
                  <a:ext uri="{FF2B5EF4-FFF2-40B4-BE49-F238E27FC236}">
                    <a16:creationId xmlns:a16="http://schemas.microsoft.com/office/drawing/2014/main" id="{E895A2C5-7A3B-7734-F9DA-3F5E7AFBE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00336">
                <a:off x="10400190" y="868699"/>
                <a:ext cx="524058" cy="428406"/>
              </a:xfrm>
              <a:prstGeom prst="rect">
                <a:avLst/>
              </a:prstGeom>
            </p:spPr>
          </p:pic>
          <p:pic>
            <p:nvPicPr>
              <p:cNvPr id="58" name="Picture 57" descr="A close up of a diamond&#10;&#10;Description automatically generated">
                <a:extLst>
                  <a:ext uri="{FF2B5EF4-FFF2-40B4-BE49-F238E27FC236}">
                    <a16:creationId xmlns:a16="http://schemas.microsoft.com/office/drawing/2014/main" id="{55E38FA3-1DC8-1E5E-5FAE-53B129371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86006">
                <a:off x="10246983" y="1000721"/>
                <a:ext cx="339869" cy="277836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D75B78A-5207-336D-53F1-0DB3B9F237B0}"/>
              </a:ext>
            </a:extLst>
          </p:cNvPr>
          <p:cNvSpPr txBox="1"/>
          <p:nvPr/>
        </p:nvSpPr>
        <p:spPr>
          <a:xfrm>
            <a:off x="8837400" y="5091889"/>
            <a:ext cx="86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rgbClr val="0000FF"/>
                </a:solidFill>
              </a:rPr>
              <a:t>-100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3D691C-A527-5A81-3FA4-AA7E674FA5A4}"/>
              </a:ext>
            </a:extLst>
          </p:cNvPr>
          <p:cNvSpPr txBox="1"/>
          <p:nvPr/>
        </p:nvSpPr>
        <p:spPr>
          <a:xfrm>
            <a:off x="9004710" y="3484515"/>
            <a:ext cx="475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rgbClr val="0000FF"/>
                </a:solidFill>
              </a:rPr>
              <a:t>-1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40C311-05AD-5229-26C4-16248FE6163C}"/>
              </a:ext>
            </a:extLst>
          </p:cNvPr>
          <p:cNvSpPr txBox="1"/>
          <p:nvPr/>
        </p:nvSpPr>
        <p:spPr>
          <a:xfrm>
            <a:off x="11245779" y="5094459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rgbClr val="0000FF"/>
                </a:solidFill>
              </a:rPr>
              <a:t>+1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AD1D38-333E-17CB-25EE-94191F5D47AD}"/>
              </a:ext>
            </a:extLst>
          </p:cNvPr>
          <p:cNvSpPr/>
          <p:nvPr/>
        </p:nvSpPr>
        <p:spPr>
          <a:xfrm>
            <a:off x="7396741" y="4780448"/>
            <a:ext cx="3648152" cy="735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68B04-12E6-0032-7177-B7B912C788CF}"/>
              </a:ext>
            </a:extLst>
          </p:cNvPr>
          <p:cNvSpPr/>
          <p:nvPr/>
        </p:nvSpPr>
        <p:spPr>
          <a:xfrm flipH="1">
            <a:off x="11071270" y="4780032"/>
            <a:ext cx="869854" cy="73577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7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F100-ABEB-FD16-4E0C-34221AA74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78E8-1764-4666-55FF-77E8D22D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56C4-3BC7-B6EC-588C-4EB2DF88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60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A2543B-D8F6-E71D-F6FF-E68F015F369D}"/>
                  </a:ext>
                </a:extLst>
              </p:cNvPr>
              <p:cNvSpPr txBox="1"/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A2543B-D8F6-E71D-F6FF-E68F015F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EE68D1-88DF-12AD-9DB2-39DF1360E01B}"/>
                  </a:ext>
                </a:extLst>
              </p:cNvPr>
              <p:cNvSpPr txBox="1"/>
              <p:nvPr/>
            </p:nvSpPr>
            <p:spPr>
              <a:xfrm>
                <a:off x="4231249" y="4913725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EE68D1-88DF-12AD-9DB2-39DF1360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9" y="4913725"/>
                <a:ext cx="7263171" cy="988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6B81D-4E92-E770-BC83-55300E5B6B2C}"/>
                  </a:ext>
                </a:extLst>
              </p:cNvPr>
              <p:cNvSpPr txBox="1"/>
              <p:nvPr/>
            </p:nvSpPr>
            <p:spPr>
              <a:xfrm>
                <a:off x="4231248" y="2963263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6B81D-4E92-E770-BC83-55300E5B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8" y="2963263"/>
                <a:ext cx="7263171" cy="988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2C472380-26CD-D0C4-6E5A-E126F9E87D6B}"/>
              </a:ext>
            </a:extLst>
          </p:cNvPr>
          <p:cNvSpPr/>
          <p:nvPr/>
        </p:nvSpPr>
        <p:spPr>
          <a:xfrm rot="5400000">
            <a:off x="8420344" y="-215389"/>
            <a:ext cx="401486" cy="505017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CC33C2-9FCF-0F1D-7075-782AFB47B95E}"/>
                  </a:ext>
                </a:extLst>
              </p:cNvPr>
              <p:cNvSpPr txBox="1"/>
              <p:nvPr/>
            </p:nvSpPr>
            <p:spPr>
              <a:xfrm>
                <a:off x="7966746" y="2469682"/>
                <a:ext cx="1457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CC33C2-9FCF-0F1D-7075-782AFB47B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746" y="2469682"/>
                <a:ext cx="145758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BE1E9635-705B-6EAC-B3DA-D275FAE810F7}"/>
              </a:ext>
            </a:extLst>
          </p:cNvPr>
          <p:cNvSpPr/>
          <p:nvPr/>
        </p:nvSpPr>
        <p:spPr>
          <a:xfrm rot="5400000">
            <a:off x="8420344" y="1624567"/>
            <a:ext cx="401486" cy="505017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F59BF-3713-8106-10A6-B74415CEB4BE}"/>
                  </a:ext>
                </a:extLst>
              </p:cNvPr>
              <p:cNvSpPr txBox="1"/>
              <p:nvPr/>
            </p:nvSpPr>
            <p:spPr>
              <a:xfrm>
                <a:off x="7966746" y="4309638"/>
                <a:ext cx="14575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F59BF-3713-8106-10A6-B74415CE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746" y="4309638"/>
                <a:ext cx="145758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25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C8931-BE4D-1541-0E27-E12F66B3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885774-E9E1-4E99-F543-EEFAE0A44DFA}"/>
                  </a:ext>
                </a:extLst>
              </p:cNvPr>
              <p:cNvSpPr txBox="1"/>
              <p:nvPr/>
            </p:nvSpPr>
            <p:spPr>
              <a:xfrm>
                <a:off x="4790651" y="1234458"/>
                <a:ext cx="2074178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885774-E9E1-4E99-F543-EEFAE0A44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651" y="1234458"/>
                <a:ext cx="2074178" cy="619272"/>
              </a:xfrm>
              <a:prstGeom prst="rect">
                <a:avLst/>
              </a:prstGeom>
              <a:blipFill>
                <a:blip r:embed="rId2"/>
                <a:stretch>
                  <a:fillRect r="-7647" b="-990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2A813-2763-E709-4B42-3E45E07133B2}"/>
                  </a:ext>
                </a:extLst>
              </p:cNvPr>
              <p:cNvSpPr txBox="1"/>
              <p:nvPr/>
            </p:nvSpPr>
            <p:spPr>
              <a:xfrm>
                <a:off x="4445116" y="3163515"/>
                <a:ext cx="2618010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limLow>
                      <m:limLowPr>
                        <m:ctrlP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</m:oMath>
                </a14:m>
                <a:r>
                  <a:rPr lang="en-MY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MY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MY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MY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MY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2A813-2763-E709-4B42-3E45E0713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116" y="3163515"/>
                <a:ext cx="2618010" cy="619272"/>
              </a:xfrm>
              <a:prstGeom prst="rect">
                <a:avLst/>
              </a:prstGeom>
              <a:blipFill>
                <a:blip r:embed="rId3"/>
                <a:stretch>
                  <a:fillRect l="-233" b="-88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FEA7133-DC96-3C08-B5B2-1EC40848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7425C-149D-CA81-2623-750AC32A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61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891F5-C1E0-C6A9-B37D-6C63A8B70AC7}"/>
                  </a:ext>
                </a:extLst>
              </p:cNvPr>
              <p:cNvSpPr txBox="1"/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B891F5-C1E0-C6A9-B37D-6C63A8B70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6" y="1043652"/>
                <a:ext cx="11166231" cy="988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06F6C-2AB9-5164-7134-6F155E724574}"/>
                  </a:ext>
                </a:extLst>
              </p:cNvPr>
              <p:cNvSpPr txBox="1"/>
              <p:nvPr/>
            </p:nvSpPr>
            <p:spPr>
              <a:xfrm>
                <a:off x="4231249" y="4913725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606F6C-2AB9-5164-7134-6F155E72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9" y="4913725"/>
                <a:ext cx="7263171" cy="988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F3E7DC-B782-B2AB-1B3F-778BBFD22830}"/>
                  </a:ext>
                </a:extLst>
              </p:cNvPr>
              <p:cNvSpPr txBox="1"/>
              <p:nvPr/>
            </p:nvSpPr>
            <p:spPr>
              <a:xfrm>
                <a:off x="4231248" y="2963263"/>
                <a:ext cx="726317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F3E7DC-B782-B2AB-1B3F-778BBFD22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48" y="2963263"/>
                <a:ext cx="7263171" cy="988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4546DE-60F2-9CE7-BC3F-3BABC7D128BA}"/>
                  </a:ext>
                </a:extLst>
              </p:cNvPr>
              <p:cNvSpPr txBox="1"/>
              <p:nvPr/>
            </p:nvSpPr>
            <p:spPr>
              <a:xfrm>
                <a:off x="5902276" y="1276504"/>
                <a:ext cx="1457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4546DE-60F2-9CE7-BC3F-3BABC7D1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76" y="1276504"/>
                <a:ext cx="14575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EFBA1-FF3B-3E28-F38F-D29BE1D36E4D}"/>
                  </a:ext>
                </a:extLst>
              </p:cNvPr>
              <p:cNvSpPr txBox="1"/>
              <p:nvPr/>
            </p:nvSpPr>
            <p:spPr>
              <a:xfrm>
                <a:off x="5902276" y="3167390"/>
                <a:ext cx="14575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80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EFBA1-FF3B-3E28-F38F-D29BE1D3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76" y="3167390"/>
                <a:ext cx="14575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08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83CDB-6F6F-3CA2-0056-98195139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39E-1B55-1500-16FC-B7F47D5E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Duality Gap in Decomposed Coherent Risk Optimization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EF336-5BA4-8A29-475D-9876F937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62</a:t>
            </a:fld>
            <a:endParaRPr lang="en-MY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427FBD4D-C9A7-7351-DF56-F5DAA01E419A}"/>
              </a:ext>
            </a:extLst>
          </p:cNvPr>
          <p:cNvSpPr/>
          <p:nvPr/>
        </p:nvSpPr>
        <p:spPr>
          <a:xfrm>
            <a:off x="4496421" y="750817"/>
            <a:ext cx="1390996" cy="1294277"/>
          </a:xfrm>
          <a:prstGeom prst="pen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EBEF18-28FC-D4B7-557C-643A7D012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0"/>
          <a:stretch/>
        </p:blipFill>
        <p:spPr>
          <a:xfrm>
            <a:off x="2998599" y="2146874"/>
            <a:ext cx="6553019" cy="4110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114000-E70A-B7E0-B2A2-D078C0223688}"/>
              </a:ext>
            </a:extLst>
          </p:cNvPr>
          <p:cNvSpPr/>
          <p:nvPr/>
        </p:nvSpPr>
        <p:spPr>
          <a:xfrm>
            <a:off x="6873524" y="954446"/>
            <a:ext cx="1552770" cy="95927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65DD5043-ED1D-ECB4-5CAF-A7F8BCDC5BB7}"/>
              </a:ext>
            </a:extLst>
          </p:cNvPr>
          <p:cNvSpPr/>
          <p:nvPr/>
        </p:nvSpPr>
        <p:spPr>
          <a:xfrm>
            <a:off x="5780449" y="5427110"/>
            <a:ext cx="134224" cy="125529"/>
          </a:xfrm>
          <a:prstGeom prst="pentagon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B254B-FE17-D6FB-3C08-960CE9252574}"/>
                  </a:ext>
                </a:extLst>
              </p:cNvPr>
              <p:cNvSpPr txBox="1"/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i="1" smtClean="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400" dirty="0">
                  <a:solidFill>
                    <a:srgbClr val="AC8E1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8B254B-FE17-D6FB-3C08-960CE9252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blipFill>
                <a:blip r:embed="rId4"/>
                <a:stretch>
                  <a:fillRect r="-7647" b="-88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0B1374-CE71-66DA-3B8D-34E78CC7568C}"/>
                  </a:ext>
                </a:extLst>
              </p:cNvPr>
              <p:cNvSpPr txBox="1"/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limLow>
                      <m:limLowPr>
                        <m:ctrlP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</m:oMath>
                </a14:m>
                <a:r>
                  <a:rPr lang="en-MY" sz="2400" dirty="0">
                    <a:solidFill>
                      <a:srgbClr val="C371D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MY" sz="2400" dirty="0">
                  <a:solidFill>
                    <a:srgbClr val="C371D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0B1374-CE71-66DA-3B8D-34E78CC7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blipFill>
                <a:blip r:embed="rId5"/>
                <a:stretch>
                  <a:fillRect l="-233" b="-990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5BF3-676B-0528-8559-29A75281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2733-AAC2-727F-99E3-B12FFE3F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Duality Gap in Decomposed Coherent Risk Optimization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0D2F4-F7B5-D576-7992-8E2A05E4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63</a:t>
            </a:fld>
            <a:endParaRPr lang="en-MY"/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E1B01DE0-FD12-4E0E-C0D0-E0C2BAEA4C4E}"/>
              </a:ext>
            </a:extLst>
          </p:cNvPr>
          <p:cNvSpPr/>
          <p:nvPr/>
        </p:nvSpPr>
        <p:spPr>
          <a:xfrm>
            <a:off x="4496421" y="750817"/>
            <a:ext cx="1390996" cy="1294277"/>
          </a:xfrm>
          <a:prstGeom prst="pen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A1770-E38C-7EFB-DB0A-CE6438A54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0"/>
          <a:stretch/>
        </p:blipFill>
        <p:spPr>
          <a:xfrm>
            <a:off x="2998599" y="2146874"/>
            <a:ext cx="6553019" cy="4110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27C5EF-9156-94A1-5724-52F6ED69645A}"/>
              </a:ext>
            </a:extLst>
          </p:cNvPr>
          <p:cNvSpPr/>
          <p:nvPr/>
        </p:nvSpPr>
        <p:spPr>
          <a:xfrm>
            <a:off x="6873524" y="954446"/>
            <a:ext cx="1552770" cy="95927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6C86BC8-A104-EB70-7230-BAF825FBE327}"/>
              </a:ext>
            </a:extLst>
          </p:cNvPr>
          <p:cNvSpPr/>
          <p:nvPr/>
        </p:nvSpPr>
        <p:spPr>
          <a:xfrm>
            <a:off x="5780449" y="5427110"/>
            <a:ext cx="134224" cy="125529"/>
          </a:xfrm>
          <a:prstGeom prst="pentagon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95F072-7F60-0BC5-0746-5B9B343DC3F8}"/>
                  </a:ext>
                </a:extLst>
              </p:cNvPr>
              <p:cNvSpPr txBox="1"/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i="1" smtClean="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rgbClr val="AC8E18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AC8E18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400" i="1">
                          <a:solidFill>
                            <a:srgbClr val="AC8E18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400" dirty="0">
                  <a:solidFill>
                    <a:srgbClr val="AC8E18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95F072-7F60-0BC5-0746-5B9B343D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blipFill>
                <a:blip r:embed="rId3"/>
                <a:stretch>
                  <a:fillRect r="-7647" b="-88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0FC7F-1EB8-7D36-0F6F-9563A3BB84A3}"/>
                  </a:ext>
                </a:extLst>
              </p:cNvPr>
              <p:cNvSpPr txBox="1"/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limLow>
                      <m:limLowPr>
                        <m:ctrlP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sz="2400" b="0" i="1" smtClean="0">
                                <a:solidFill>
                                  <a:srgbClr val="C371D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400" b="0" i="1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</m:oMath>
                </a14:m>
                <a:r>
                  <a:rPr lang="en-MY" sz="2400" dirty="0">
                    <a:solidFill>
                      <a:srgbClr val="C371D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MY" sz="2400" i="1">
                            <a:solidFill>
                              <a:srgbClr val="C371D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MY" sz="2400" i="1">
                        <a:solidFill>
                          <a:srgbClr val="C371D2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MY" sz="2400" dirty="0">
                  <a:solidFill>
                    <a:srgbClr val="C371D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0FC7F-1EB8-7D36-0F6F-9563A3BB8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blipFill>
                <a:blip r:embed="rId4"/>
                <a:stretch>
                  <a:fillRect l="-233" b="-990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5FD8-1D72-F1EB-E22F-76ABC44F2948}"/>
              </a:ext>
            </a:extLst>
          </p:cNvPr>
          <p:cNvCxnSpPr>
            <a:cxnSpLocks/>
          </p:cNvCxnSpPr>
          <p:nvPr/>
        </p:nvCxnSpPr>
        <p:spPr>
          <a:xfrm flipH="1">
            <a:off x="3994971" y="4437110"/>
            <a:ext cx="2725615" cy="0"/>
          </a:xfrm>
          <a:prstGeom prst="line">
            <a:avLst/>
          </a:prstGeom>
          <a:ln w="19050">
            <a:solidFill>
              <a:srgbClr val="C371D2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90D2D5-BD16-BBBE-8B31-B83816772801}"/>
              </a:ext>
            </a:extLst>
          </p:cNvPr>
          <p:cNvCxnSpPr>
            <a:cxnSpLocks/>
          </p:cNvCxnSpPr>
          <p:nvPr/>
        </p:nvCxnSpPr>
        <p:spPr>
          <a:xfrm flipH="1">
            <a:off x="3994971" y="4686225"/>
            <a:ext cx="4431323" cy="0"/>
          </a:xfrm>
          <a:prstGeom prst="line">
            <a:avLst/>
          </a:prstGeom>
          <a:ln w="19050">
            <a:solidFill>
              <a:srgbClr val="AC8E18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73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069A-17D1-4D48-0BAB-51A580E7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9F25-7E78-E4DC-F947-2215B280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Duality Gap in Decomposed Coherent Risk Optimization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79F71-C892-1631-DCBE-545AD0F9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64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5C8495-6201-A42C-2437-0730A8D656F3}"/>
                  </a:ext>
                </a:extLst>
              </p:cNvPr>
              <p:cNvSpPr txBox="1"/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400" dirty="0">
                  <a:solidFill>
                    <a:srgbClr val="AC8E1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5C8495-6201-A42C-2437-0730A8D65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blipFill>
                <a:blip r:embed="rId3"/>
                <a:stretch>
                  <a:fillRect r="-7647" b="-88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CA26BF-2965-C19F-61C6-9168DB94AC5A}"/>
                  </a:ext>
                </a:extLst>
              </p:cNvPr>
              <p:cNvSpPr txBox="1"/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limLow>
                      <m:limLowPr>
                        <m:ctrlP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</m:oMath>
                </a14:m>
                <a:r>
                  <a:rPr lang="en-MY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MY" sz="2400" dirty="0">
                  <a:solidFill>
                    <a:srgbClr val="C371D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CA26BF-2965-C19F-61C6-9168DB94A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blipFill>
                <a:blip r:embed="rId4"/>
                <a:stretch>
                  <a:fillRect l="-233" b="-990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F773064-8821-8A5E-F728-8F57150D7BE3}"/>
              </a:ext>
            </a:extLst>
          </p:cNvPr>
          <p:cNvGrpSpPr/>
          <p:nvPr/>
        </p:nvGrpSpPr>
        <p:grpSpPr>
          <a:xfrm>
            <a:off x="2989074" y="1861124"/>
            <a:ext cx="6553019" cy="4110244"/>
            <a:chOff x="2998599" y="2146874"/>
            <a:chExt cx="6553019" cy="41102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9B2388-4BC4-3DE5-6969-86D6BF99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8" b="2848"/>
            <a:stretch/>
          </p:blipFill>
          <p:spPr>
            <a:xfrm>
              <a:off x="2998599" y="2146874"/>
              <a:ext cx="6553019" cy="411024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EAC3FC-5826-FFF2-23FE-AE88A15AA09E}"/>
                </a:ext>
              </a:extLst>
            </p:cNvPr>
            <p:cNvSpPr/>
            <p:nvPr/>
          </p:nvSpPr>
          <p:spPr>
            <a:xfrm>
              <a:off x="7641438" y="5250730"/>
              <a:ext cx="1757086" cy="723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MY" sz="1200" b="1" dirty="0">
                  <a:solidFill>
                    <a:srgbClr val="FF0000"/>
                  </a:solidFill>
                </a:rPr>
                <a:t>Calculated Optimal v</a:t>
              </a:r>
            </a:p>
            <a:p>
              <a:r>
                <a:rPr lang="en-MY" sz="1200" b="1" dirty="0">
                  <a:solidFill>
                    <a:srgbClr val="00B050"/>
                  </a:solidFill>
                </a:rPr>
                <a:t>True Optimal v</a:t>
              </a:r>
            </a:p>
            <a:p>
              <a:r>
                <a:rPr lang="en-MY" sz="1200" b="1" dirty="0"/>
                <a:t>Performance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23828-6C86-618B-BEBF-9BDA49AB53BC}"/>
                  </a:ext>
                </a:extLst>
              </p:cNvPr>
              <p:cNvSpPr txBox="1"/>
              <p:nvPr/>
            </p:nvSpPr>
            <p:spPr>
              <a:xfrm>
                <a:off x="5715000" y="5940401"/>
                <a:ext cx="1304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Risk level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23828-6C86-618B-BEBF-9BDA49AB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940401"/>
                <a:ext cx="1304844" cy="369332"/>
              </a:xfrm>
              <a:prstGeom prst="rect">
                <a:avLst/>
              </a:prstGeom>
              <a:blipFill>
                <a:blip r:embed="rId6"/>
                <a:stretch>
                  <a:fillRect l="-4206" t="-6557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03CF9D7-747E-C82A-89C3-BB87F467EF6B}"/>
              </a:ext>
            </a:extLst>
          </p:cNvPr>
          <p:cNvSpPr txBox="1"/>
          <p:nvPr/>
        </p:nvSpPr>
        <p:spPr>
          <a:xfrm rot="16200000">
            <a:off x="2234066" y="373158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CVaR  value</a:t>
            </a:r>
          </a:p>
        </p:txBody>
      </p:sp>
    </p:spTree>
    <p:extLst>
      <p:ext uri="{BB962C8B-B14F-4D97-AF65-F5344CB8AC3E}">
        <p14:creationId xmlns:p14="http://schemas.microsoft.com/office/powerpoint/2010/main" val="192487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31503-5E33-D152-B8FA-7CD49E8F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1709-79E0-B882-B607-37F6C556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Duality Gap in Decomposed Coherent Risk Optimization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2588-D154-19F2-7340-9F0045FB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42EE9C-8B2C-0D76-850D-6766BC1F434A}"/>
                  </a:ext>
                </a:extLst>
              </p:cNvPr>
              <p:cNvSpPr txBox="1"/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limLow>
                        <m:limLowPr>
                          <m:ctrlPr>
                            <a:rPr lang="en-MY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MY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MY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MY" sz="2400" dirty="0">
                  <a:solidFill>
                    <a:srgbClr val="AC8E1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42EE9C-8B2C-0D76-850D-6766BC1F4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90" y="1086832"/>
                <a:ext cx="2074178" cy="619272"/>
              </a:xfrm>
              <a:prstGeom prst="rect">
                <a:avLst/>
              </a:prstGeom>
              <a:blipFill>
                <a:blip r:embed="rId3"/>
                <a:stretch>
                  <a:fillRect r="-7647" b="-88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21D18-773C-838B-A4F8-37C4EE9386D7}"/>
                  </a:ext>
                </a:extLst>
              </p:cNvPr>
              <p:cNvSpPr txBox="1"/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limLow>
                      <m:limLowPr>
                        <m:ctrlP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</m:oMath>
                </a14:m>
                <a:r>
                  <a:rPr lang="en-MY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MY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MY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MY" sz="2400" dirty="0">
                  <a:solidFill>
                    <a:srgbClr val="C371D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A21D18-773C-838B-A4F8-37C4EE93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088153"/>
                <a:ext cx="2618010" cy="619272"/>
              </a:xfrm>
              <a:prstGeom prst="rect">
                <a:avLst/>
              </a:prstGeom>
              <a:blipFill>
                <a:blip r:embed="rId4"/>
                <a:stretch>
                  <a:fillRect l="-233" b="-990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8F5EFDB-773C-C3E9-EDA7-5262C9EE3B1A}"/>
              </a:ext>
            </a:extLst>
          </p:cNvPr>
          <p:cNvGrpSpPr/>
          <p:nvPr/>
        </p:nvGrpSpPr>
        <p:grpSpPr>
          <a:xfrm>
            <a:off x="2989074" y="1861124"/>
            <a:ext cx="6553019" cy="4110244"/>
            <a:chOff x="2998599" y="2146874"/>
            <a:chExt cx="6553019" cy="41102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12D2CC-3B51-45C8-32EF-7847D7A81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8" b="2848"/>
            <a:stretch/>
          </p:blipFill>
          <p:spPr>
            <a:xfrm>
              <a:off x="2998599" y="2146874"/>
              <a:ext cx="6553019" cy="411024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C131B1-C25A-94BA-2C83-3CA1D5EFAB6C}"/>
                </a:ext>
              </a:extLst>
            </p:cNvPr>
            <p:cNvSpPr/>
            <p:nvPr/>
          </p:nvSpPr>
          <p:spPr>
            <a:xfrm>
              <a:off x="7641438" y="5250730"/>
              <a:ext cx="1757086" cy="7236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MY" sz="1200" b="1" dirty="0">
                  <a:solidFill>
                    <a:srgbClr val="FF0000"/>
                  </a:solidFill>
                </a:rPr>
                <a:t>Calculated Optimal v</a:t>
              </a:r>
            </a:p>
            <a:p>
              <a:r>
                <a:rPr lang="en-MY" sz="1200" b="1" dirty="0">
                  <a:solidFill>
                    <a:srgbClr val="00B050"/>
                  </a:solidFill>
                </a:rPr>
                <a:t>True Optimal v</a:t>
              </a:r>
            </a:p>
            <a:p>
              <a:r>
                <a:rPr lang="en-MY" sz="1200" b="1" dirty="0"/>
                <a:t>Performance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8B447A-F132-E48A-F7A3-EC10A53414D4}"/>
              </a:ext>
            </a:extLst>
          </p:cNvPr>
          <p:cNvCxnSpPr/>
          <p:nvPr/>
        </p:nvCxnSpPr>
        <p:spPr>
          <a:xfrm>
            <a:off x="6171022" y="3350473"/>
            <a:ext cx="0" cy="76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D3E42A-7204-2815-AA61-CF56CE826B2E}"/>
              </a:ext>
            </a:extLst>
          </p:cNvPr>
          <p:cNvSpPr txBox="1"/>
          <p:nvPr/>
        </p:nvSpPr>
        <p:spPr>
          <a:xfrm rot="16200000">
            <a:off x="2234066" y="373158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CVaR 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7213B-8D1D-35D9-E8C7-B022B47C4909}"/>
                  </a:ext>
                </a:extLst>
              </p:cNvPr>
              <p:cNvSpPr txBox="1"/>
              <p:nvPr/>
            </p:nvSpPr>
            <p:spPr>
              <a:xfrm>
                <a:off x="5715000" y="5940401"/>
                <a:ext cx="1304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dirty="0"/>
                  <a:t>Risk level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7213B-8D1D-35D9-E8C7-B022B47C4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940401"/>
                <a:ext cx="1304844" cy="369332"/>
              </a:xfrm>
              <a:prstGeom prst="rect">
                <a:avLst/>
              </a:prstGeom>
              <a:blipFill>
                <a:blip r:embed="rId6"/>
                <a:stretch>
                  <a:fillRect l="-4206" t="-6557" b="-2623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54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B45B-DF5B-24C7-AB64-FD9E1176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41560-6B8F-D215-FB88-7B418D70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66</a:t>
            </a:fld>
            <a:endParaRPr lang="en-M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A64C4-67B1-37F9-E221-75C2A998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07" y="2157217"/>
            <a:ext cx="7548185" cy="269218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4A12AA-B07E-AB37-5B91-5588B6F45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3625707"/>
          </a:xfrm>
        </p:spPr>
        <p:txBody>
          <a:bodyPr>
            <a:normAutofit/>
          </a:bodyPr>
          <a:lstStyle/>
          <a:p>
            <a:r>
              <a:rPr lang="en-MY" dirty="0"/>
              <a:t>Suboptimality example</a:t>
            </a:r>
          </a:p>
        </p:txBody>
      </p:sp>
    </p:spTree>
    <p:extLst>
      <p:ext uri="{BB962C8B-B14F-4D97-AF65-F5344CB8AC3E}">
        <p14:creationId xmlns:p14="http://schemas.microsoft.com/office/powerpoint/2010/main" val="277609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4BA855A-5AE0-498D-1C96-658F93BD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5039-17F0-AA55-8C4D-3EE6DBA0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Coherent Risk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1C054-3B0B-5384-13F0-B8D70CD6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67</a:t>
            </a:fld>
            <a:endParaRPr lang="en-MY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6AF994-334E-F59E-6662-D7D25785FA1C}"/>
              </a:ext>
            </a:extLst>
          </p:cNvPr>
          <p:cNvGrpSpPr/>
          <p:nvPr/>
        </p:nvGrpSpPr>
        <p:grpSpPr>
          <a:xfrm>
            <a:off x="2207231" y="2121466"/>
            <a:ext cx="7777537" cy="3344385"/>
            <a:chOff x="2791259" y="2642826"/>
            <a:chExt cx="8087838" cy="32905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C7C94C-C252-004B-7587-D2556C69D20D}"/>
                </a:ext>
              </a:extLst>
            </p:cNvPr>
            <p:cNvSpPr txBox="1"/>
            <p:nvPr/>
          </p:nvSpPr>
          <p:spPr>
            <a:xfrm rot="16200000">
              <a:off x="2297117" y="4209964"/>
              <a:ext cx="135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/>
                <a:t>CVaR  value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37225F-C080-479F-FAA5-16199B9C04AE}"/>
                    </a:ext>
                  </a:extLst>
                </p:cNvPr>
                <p:cNvSpPr txBox="1"/>
                <p:nvPr/>
              </p:nvSpPr>
              <p:spPr>
                <a:xfrm>
                  <a:off x="6578030" y="5564090"/>
                  <a:ext cx="13048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dirty="0"/>
                    <a:t>Risk level </a:t>
                  </a:r>
                  <a14:m>
                    <m:oMath xmlns:m="http://schemas.openxmlformats.org/officeDocument/2006/math">
                      <m:r>
                        <a:rPr lang="en-MY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endParaRPr lang="en-MY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37225F-C080-479F-FAA5-16199B9C0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030" y="5564090"/>
                  <a:ext cx="1304844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883" t="-6452" b="-24194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631B8-0241-B4B5-3CD9-BC6B43B05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0591" y="2642826"/>
              <a:ext cx="7718506" cy="2921264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1F41-CA82-6CEB-DB0F-6EE81ECF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3625707"/>
          </a:xfrm>
        </p:spPr>
        <p:txBody>
          <a:bodyPr>
            <a:normAutofit/>
          </a:bodyPr>
          <a:lstStyle/>
          <a:p>
            <a:r>
              <a:rPr lang="en-MY" dirty="0"/>
              <a:t>Suboptimality example</a:t>
            </a:r>
          </a:p>
        </p:txBody>
      </p:sp>
    </p:spTree>
    <p:extLst>
      <p:ext uri="{BB962C8B-B14F-4D97-AF65-F5344CB8AC3E}">
        <p14:creationId xmlns:p14="http://schemas.microsoft.com/office/powerpoint/2010/main" val="130844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48ED2-B290-C0D4-AF80-72BAFB8F7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A22C74-0EED-46A6-2C51-F2EBC37CBCB7}"/>
                  </a:ext>
                </a:extLst>
              </p:cNvPr>
              <p:cNvSpPr txBox="1"/>
              <p:nvPr/>
            </p:nvSpPr>
            <p:spPr>
              <a:xfrm>
                <a:off x="508682" y="4399595"/>
                <a:ext cx="11166231" cy="988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i="1">
                              <a:latin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limLow>
                            <m:limLowPr>
                              <m:ctrlP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A22C74-0EED-46A6-2C51-F2EBC37C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82" y="4399595"/>
                <a:ext cx="11166231" cy="9889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D91DCFA-F9DD-D1D4-2627-B3665722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for EVaR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7CA3E-B3F2-5A90-369F-BE29F53C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68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EA75C39-5852-6DE1-82C2-AEF9825C0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362570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EVaR decomposition yields similar results to those for CVaR</a:t>
                </a:r>
                <a:endParaRPr lang="en-MY" sz="2800" dirty="0">
                  <a:solidFill>
                    <a:schemeClr val="accent3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endParaRPr lang="en-MY" dirty="0"/>
              </a:p>
              <a:p>
                <a:pPr lvl="1"/>
                <a:r>
                  <a:rPr lang="en-MY" sz="2400" dirty="0"/>
                  <a:t>EVaR decomposition </a:t>
                </a:r>
                <a:r>
                  <a:rPr lang="en-MY" sz="2400" b="1" dirty="0"/>
                  <a:t>for evaluation </a:t>
                </a:r>
                <a:r>
                  <a:rPr lang="en-MY" sz="2400" dirty="0">
                    <a:solidFill>
                      <a:srgbClr val="338941"/>
                    </a:solidFill>
                  </a:rPr>
                  <a:t>[new result]</a:t>
                </a:r>
                <a:endParaRPr lang="en-MY" i="1" dirty="0">
                  <a:solidFill>
                    <a:srgbClr val="33894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 i="1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MY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da-DK" dirty="0"/>
              </a:p>
              <a:p>
                <a:pPr marL="457200" lvl="1" indent="0">
                  <a:buNone/>
                </a:pPr>
                <a:r>
                  <a:rPr lang="en-MY" dirty="0"/>
                  <a:t>	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MY"/>
                              <m:t>∆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MY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MY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MY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MY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MY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MY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MY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𝜁</m:t>
                                            </m:r>
                                          </m:e>
                                          <m:sub>
                                            <m:r>
                                              <a:rPr lang="en-MY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d>
                      </m:e>
                    </m:nary>
                    <m:r>
                      <a:rPr lang="en-MY" b="0" i="1" smtClean="0">
                        <a:latin typeface="Cambria Math" panose="02040503050406030204" pitchFamily="18" charset="0"/>
                      </a:rPr>
                      <m:t>≤−</m:t>
                    </m:r>
                    <m:func>
                      <m:funcPr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MY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MY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MY" dirty="0"/>
                  <a:t>.</a:t>
                </a:r>
              </a:p>
              <a:p>
                <a:pPr marL="457200" lvl="1" indent="0">
                  <a:buNone/>
                </a:pPr>
                <a:endParaRPr lang="en-MY" dirty="0"/>
              </a:p>
              <a:p>
                <a:pPr lvl="1"/>
                <a:r>
                  <a:rPr lang="en-MY" dirty="0" err="1"/>
                  <a:t>EVaR’s</a:t>
                </a:r>
                <a:r>
                  <a:rPr lang="en-MY" dirty="0"/>
                  <a:t> </a:t>
                </a:r>
                <a:r>
                  <a:rPr lang="en-MY" sz="2400" dirty="0"/>
                  <a:t>decomposition </a:t>
                </a:r>
                <a:r>
                  <a:rPr lang="en-MY" dirty="0">
                    <a:solidFill>
                      <a:srgbClr val="FF0000"/>
                    </a:solidFill>
                  </a:rPr>
                  <a:t>also fails </a:t>
                </a:r>
                <a:r>
                  <a:rPr lang="en-MY" dirty="0"/>
                  <a:t>for </a:t>
                </a:r>
                <a:r>
                  <a:rPr lang="en-MY" b="1" dirty="0"/>
                  <a:t>policy optimization </a:t>
                </a:r>
                <a:r>
                  <a:rPr lang="en-MY" sz="2400" dirty="0">
                    <a:solidFill>
                      <a:srgbClr val="338941"/>
                    </a:solidFill>
                  </a:rPr>
                  <a:t>[new result]</a:t>
                </a:r>
                <a:endParaRPr lang="en-MY" i="1" dirty="0">
                  <a:solidFill>
                    <a:srgbClr val="33894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da-DK" dirty="0"/>
              </a:p>
              <a:p>
                <a:pPr marL="457200" lvl="1" indent="0">
                  <a:buNone/>
                </a:pPr>
                <a:endParaRPr lang="da-DK" dirty="0"/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EA75C39-5852-6DE1-82C2-AEF9825C0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3625707"/>
              </a:xfrm>
              <a:blipFill>
                <a:blip r:embed="rId3"/>
                <a:stretch>
                  <a:fillRect l="-983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16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F6EC7-358C-B529-0728-83B97E22D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A5B59-C880-4AD3-5C84-9623D057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A7388-933E-002B-DACB-E525A4AA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69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4593D0B-2AAA-362C-73E8-7FD1FDDF1C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9679661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rgbClr val="CCCCFF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</a:t>
                          </a:r>
                          <a:r>
                            <a:rPr lang="da-DK" sz="1400" dirty="0">
                              <a:solidFill>
                                <a:srgbClr val="D0D3E3"/>
                              </a:solidFill>
                            </a:rPr>
                            <a:t>, Hau et al [2023a]</a:t>
                          </a:r>
                          <a:endParaRPr lang="en-US" sz="1400" dirty="0">
                            <a:solidFill>
                              <a:srgbClr val="D0D3E3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rgbClr val="CCFFCC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rgbClr val="CCFFCC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4593D0B-2AAA-362C-73E8-7FD1FDDF1C0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9679661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</a:t>
                          </a:r>
                          <a:r>
                            <a:rPr lang="da-DK" sz="1400" dirty="0">
                              <a:solidFill>
                                <a:srgbClr val="D0D3E3"/>
                              </a:solidFill>
                            </a:rPr>
                            <a:t>, Hau et al [2023a]</a:t>
                          </a:r>
                          <a:endParaRPr lang="en-US" sz="1400" dirty="0">
                            <a:solidFill>
                              <a:srgbClr val="D0D3E3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rgbClr val="CCFFCC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rgbClr val="CCFFCC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rgbClr val="CCFFCC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ABF60D5-7FE0-1C3C-C5AE-F225735E08B4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338941"/>
                </a:solidFill>
              </a:rPr>
              <a:t>DP decomposition of coherent risk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141DE3-3D06-7414-9D64-329D194A3E4E}"/>
              </a:ext>
            </a:extLst>
          </p:cNvPr>
          <p:cNvSpPr/>
          <p:nvPr/>
        </p:nvSpPr>
        <p:spPr>
          <a:xfrm>
            <a:off x="7428322" y="2978870"/>
            <a:ext cx="2177591" cy="2262433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195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D4A7-813A-BE80-ABFD-CE2480934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F1763524-EECC-DDCE-9DD1-8F5945B5F7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An MDP consists of a tuple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1"/>
                <a:r>
                  <a:rPr lang="en-MY" dirty="0"/>
                  <a:t>A finite set of states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Grid / location of the map.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A finite set of actions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Feasible actions. 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A transition model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Probability of ending up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MY" dirty="0"/>
                  <a:t> given state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MY" dirty="0"/>
                  <a:t> and action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Immediate reward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>
                    <a:solidFill>
                      <a:schemeClr val="bg1"/>
                    </a:solidFill>
                  </a:rPr>
                  <a:t>Discount factor </a:t>
                </a:r>
                <a14:m>
                  <m:oMath xmlns:m="http://schemas.openxmlformats.org/officeDocument/2006/math"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F1763524-EECC-DDCE-9DD1-8F5945B5F7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  <a:blipFill>
                <a:blip r:embed="rId3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560C292-D1C9-DBC8-AD9B-582FEC81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14DF0-32AE-2A69-2BBD-D857167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</a:t>
            </a:fld>
            <a:endParaRPr lang="en-MY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7BFEAF-E982-30FD-A7B1-7179EE0C1754}"/>
              </a:ext>
            </a:extLst>
          </p:cNvPr>
          <p:cNvSpPr txBox="1"/>
          <p:nvPr/>
        </p:nvSpPr>
        <p:spPr>
          <a:xfrm>
            <a:off x="8956218" y="1687453"/>
            <a:ext cx="2326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Stochastic transition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CAAE2-B83F-998F-2D6C-997E92FC0C08}"/>
              </a:ext>
            </a:extLst>
          </p:cNvPr>
          <p:cNvGrpSpPr/>
          <p:nvPr/>
        </p:nvGrpSpPr>
        <p:grpSpPr>
          <a:xfrm>
            <a:off x="8046383" y="1987739"/>
            <a:ext cx="4046588" cy="3203386"/>
            <a:chOff x="8046383" y="1987739"/>
            <a:chExt cx="4046588" cy="32033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42A7F2-89A2-4EAD-2813-AADA4AB2A48B}"/>
                </a:ext>
              </a:extLst>
            </p:cNvPr>
            <p:cNvGrpSpPr/>
            <p:nvPr/>
          </p:nvGrpSpPr>
          <p:grpSpPr>
            <a:xfrm>
              <a:off x="8046383" y="1987739"/>
              <a:ext cx="4046588" cy="3203386"/>
              <a:chOff x="8364487" y="1978214"/>
              <a:chExt cx="3181738" cy="25135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0602A9-1D4B-B1DC-35FD-275CB4167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46" t="20670" r="50557" b="19473"/>
              <a:stretch/>
            </p:blipFill>
            <p:spPr>
              <a:xfrm>
                <a:off x="8603849" y="2073401"/>
                <a:ext cx="2703014" cy="2128268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E7CFF81-A185-9F01-C65B-3CB47BADB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4487" y="1978214"/>
                <a:ext cx="3181738" cy="2513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EA8D857A-E2AC-8289-70D3-9C814CE1EE18}"/>
                  </a:ext>
                </a:extLst>
              </p:cNvPr>
              <p:cNvSpPr/>
              <p:nvPr/>
            </p:nvSpPr>
            <p:spPr>
              <a:xfrm rot="10800000">
                <a:off x="9812814" y="2380373"/>
                <a:ext cx="363370" cy="545286"/>
              </a:xfrm>
              <a:prstGeom prst="downArrow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pic>
            <p:nvPicPr>
              <p:cNvPr id="18" name="Picture 17" descr="A cartoon robot with blue eyes&#10;&#10;Description automatically generated">
                <a:extLst>
                  <a:ext uri="{FF2B5EF4-FFF2-40B4-BE49-F238E27FC236}">
                    <a16:creationId xmlns:a16="http://schemas.microsoft.com/office/drawing/2014/main" id="{EB39D4E0-0C48-0B23-36B7-29874B09F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6624" y="2813118"/>
                <a:ext cx="295749" cy="545288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321B70-AF09-8004-E5DE-DB7A64B1172A}"/>
                </a:ext>
              </a:extLst>
            </p:cNvPr>
            <p:cNvSpPr txBox="1"/>
            <p:nvPr/>
          </p:nvSpPr>
          <p:spPr>
            <a:xfrm>
              <a:off x="9734576" y="2113618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80%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F8544A-846F-E15F-56CC-6DBACEB7146F}"/>
                </a:ext>
              </a:extLst>
            </p:cNvPr>
            <p:cNvSpPr txBox="1"/>
            <p:nvPr/>
          </p:nvSpPr>
          <p:spPr>
            <a:xfrm>
              <a:off x="8604591" y="3198167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10%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3E7533-7093-2180-E13D-9186DDB66F5A}"/>
                </a:ext>
              </a:extLst>
            </p:cNvPr>
            <p:cNvSpPr txBox="1"/>
            <p:nvPr/>
          </p:nvSpPr>
          <p:spPr>
            <a:xfrm>
              <a:off x="10864565" y="3234386"/>
              <a:ext cx="769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400" b="1" dirty="0"/>
                <a:t>10%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15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AE5FA-7758-39E7-3566-A7BBD3B60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5F7D68-2EB0-AE97-E27B-9C75F092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3B03D-AC59-6FFD-42BD-FF663C0B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70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DE45AB3-10F5-E2FC-4951-9144F013F8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2021699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rgbClr val="CCCCFF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DE45AB3-10F5-E2FC-4951-9144F013F8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2021699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F62BF9D-5E65-BD39-B79D-01C47474E3BE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338941"/>
                </a:solidFill>
              </a:rPr>
              <a:t>DP decomposition of </a:t>
            </a:r>
            <a:r>
              <a:rPr lang="en-MY" dirty="0" err="1">
                <a:solidFill>
                  <a:srgbClr val="338941"/>
                </a:solidFill>
              </a:rPr>
              <a:t>VaR</a:t>
            </a:r>
            <a:r>
              <a:rPr lang="en-MY" dirty="0">
                <a:solidFill>
                  <a:srgbClr val="338941"/>
                </a:solidFill>
              </a:rPr>
              <a:t> risk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9E01C-D79C-64A3-A59F-F3C7AE977569}"/>
              </a:ext>
            </a:extLst>
          </p:cNvPr>
          <p:cNvSpPr/>
          <p:nvPr/>
        </p:nvSpPr>
        <p:spPr>
          <a:xfrm>
            <a:off x="7428322" y="5209953"/>
            <a:ext cx="2177591" cy="678231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72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04475-98C1-0E28-CAF4-3EB26648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EF39-B18D-E7BD-383E-92E7BC0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</a:t>
            </a:r>
            <a:r>
              <a:rPr lang="en-MY" dirty="0" err="1"/>
              <a:t>VaR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14E5D-C3FA-A0B5-0520-4968E80E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71</a:t>
            </a:fld>
            <a:endParaRPr lang="en-MY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03ED07-6651-C4CA-40A2-B8F59A9C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622169"/>
          </a:xfrm>
        </p:spPr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as conditional risk</a:t>
            </a:r>
            <a:endParaRPr lang="en-MY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58D31-E5AE-A36D-444D-D31656C2C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584" y="3491737"/>
                <a:ext cx="10966879" cy="272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36575" indent="-53657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800" b="1" kern="1200">
                    <a:solidFill>
                      <a:srgbClr val="0000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96938" indent="-4397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344613" indent="-430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793875" indent="-4222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241550" indent="-412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35508" lvl="1" indent="-342900"/>
                <a:r>
                  <a:rPr lang="en-MY" dirty="0"/>
                  <a:t>For </a:t>
                </a:r>
                <a:r>
                  <a:rPr lang="en-MY" b="1" dirty="0"/>
                  <a:t>optimization</a:t>
                </a:r>
                <a:r>
                  <a:rPr lang="en-MY" dirty="0"/>
                  <a:t> </a:t>
                </a: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en-MY" i="1" dirty="0">
                  <a:latin typeface="Cambria Math" panose="02040503050406030204" pitchFamily="18" charset="0"/>
                </a:endParaRP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 | </m:t>
                      </m:r>
                      <m:acc>
                        <m:accPr>
                          <m:chr m:val="̃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en-MY" dirty="0"/>
                  <a:t>				</a:t>
                </a:r>
                <a14:m>
                  <m:oMath xmlns:m="http://schemas.openxmlformats.org/officeDocument/2006/math">
                    <m:r>
                      <a:rPr lang="en-MY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 smtClean="0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da-DK" dirty="0"/>
                  <a:t>				</a:t>
                </a:r>
                <a14:m>
                  <m:oMath xmlns:m="http://schemas.openxmlformats.org/officeDocument/2006/math">
                    <m:r>
                      <a:rPr lang="en-MY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58D31-E5AE-A36D-444D-D31656C2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84" y="3491737"/>
                <a:ext cx="10966879" cy="2721285"/>
              </a:xfrm>
              <a:prstGeom prst="rect">
                <a:avLst/>
              </a:prstGeom>
              <a:blipFill>
                <a:blip r:embed="rId3"/>
                <a:stretch>
                  <a:fillRect t="-29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A02A6-0DEE-F3F4-C0D8-CABB640EFF8A}"/>
                  </a:ext>
                </a:extLst>
              </p:cNvPr>
              <p:cNvSpPr txBox="1"/>
              <p:nvPr/>
            </p:nvSpPr>
            <p:spPr>
              <a:xfrm>
                <a:off x="527537" y="1545997"/>
                <a:ext cx="11344315" cy="1791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MY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evaluation</a:t>
                </a:r>
              </a:p>
              <a:p>
                <a:pPr lvl="1"/>
                <a:endParaRPr lang="en-MY" sz="24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MY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sSub>
                        <m:sSub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MY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4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400" i="1">
                          <a:latin typeface="Cambria Math" panose="02040503050406030204" pitchFamily="18" charset="0"/>
                        </a:rPr>
                        <m:t> | </m:t>
                      </m:r>
                      <m:acc>
                        <m:accPr>
                          <m:chr m:val="̃"/>
                          <m:ctrlPr>
                            <a:rPr lang="en-MY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da-DK" sz="2400" dirty="0"/>
              </a:p>
              <a:p>
                <a:pPr marL="457200" lvl="1" indent="0">
                  <a:buNone/>
                </a:pPr>
                <a:r>
                  <a:rPr lang="en-MY" sz="2400" dirty="0"/>
                  <a:t>	</a:t>
                </a: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MY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MY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MY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MY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MY" sz="2400"/>
                              <m:t>∆</m:t>
                            </m:r>
                          </m:e>
                          <m:sub>
                            <m:r>
                              <a:rPr lang="en-MY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MY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MY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MY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MY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MY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MY" sz="2400" i="1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sz="24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MY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A02A6-0DEE-F3F4-C0D8-CABB640EF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7" y="1545997"/>
                <a:ext cx="11344315" cy="1791901"/>
              </a:xfrm>
              <a:prstGeom prst="rect">
                <a:avLst/>
              </a:prstGeom>
              <a:blipFill>
                <a:blip r:embed="rId4"/>
                <a:stretch>
                  <a:fillRect t="-2381" b="-646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39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51C74-B8E3-A486-36F7-96AA5E885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AA16-A278-D1EA-7914-F5685CBF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</a:t>
            </a:r>
            <a:r>
              <a:rPr lang="en-MY" dirty="0" err="1"/>
              <a:t>VaR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BF45-B665-C17B-1323-1B16789C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72</a:t>
            </a:fld>
            <a:endParaRPr lang="en-MY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1A7747B-C655-CA22-1A76-3D61D976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622169"/>
          </a:xfrm>
        </p:spPr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as conditional risk</a:t>
            </a:r>
            <a:endParaRPr lang="en-MY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0570B-76A0-F799-6864-6AB1596A8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36575" indent="-53657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800" b="1" kern="1200">
                    <a:solidFill>
                      <a:srgbClr val="0000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96938" indent="-4397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344613" indent="-430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793875" indent="-4222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241550" indent="-412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35508" lvl="1" indent="-342900"/>
                <a:r>
                  <a:rPr lang="en-MY" dirty="0"/>
                  <a:t>For </a:t>
                </a:r>
                <a:r>
                  <a:rPr lang="en-MY" b="1" dirty="0"/>
                  <a:t>optimization</a:t>
                </a:r>
                <a:r>
                  <a:rPr lang="en-MY" dirty="0"/>
                  <a:t> </a:t>
                </a: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en-MY" i="1" dirty="0">
                  <a:latin typeface="Cambria Math" panose="02040503050406030204" pitchFamily="18" charset="0"/>
                </a:endParaRP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 | </m:t>
                      </m:r>
                      <m:acc>
                        <m:accPr>
                          <m:chr m:val="̃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en-MY" dirty="0"/>
                  <a:t>				</a:t>
                </a:r>
                <a14:m>
                  <m:oMath xmlns:m="http://schemas.openxmlformats.org/officeDocument/2006/math">
                    <m:r>
                      <a:rPr lang="en-MY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 smtClean="0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da-DK" dirty="0"/>
                  <a:t>				</a:t>
                </a:r>
                <a14:m>
                  <m:oMath xmlns:m="http://schemas.openxmlformats.org/officeDocument/2006/math">
                    <m:r>
                      <a:rPr lang="en-MY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0570B-76A0-F799-6864-6AB1596A8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  <a:blipFill>
                <a:blip r:embed="rId2"/>
                <a:stretch>
                  <a:fillRect t="-29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35617-D721-FBB1-4A61-FD22A78381A0}"/>
                  </a:ext>
                </a:extLst>
              </p:cNvPr>
              <p:cNvSpPr txBox="1"/>
              <p:nvPr/>
            </p:nvSpPr>
            <p:spPr>
              <a:xfrm>
                <a:off x="999241" y="4514183"/>
                <a:ext cx="10665222" cy="1358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CVaR decomposition for </a:t>
                </a:r>
                <a:r>
                  <a:rPr lang="en-MY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MY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35617-D721-FBB1-4A61-FD22A7838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1" y="4514183"/>
                <a:ext cx="10665222" cy="1358257"/>
              </a:xfrm>
              <a:prstGeom prst="rect">
                <a:avLst/>
              </a:prstGeom>
              <a:blipFill>
                <a:blip r:embed="rId3"/>
                <a:stretch>
                  <a:fillRect l="-800" t="-31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388CD00-11C1-95CC-424F-F957C4BB0FBA}"/>
              </a:ext>
            </a:extLst>
          </p:cNvPr>
          <p:cNvSpPr/>
          <p:nvPr/>
        </p:nvSpPr>
        <p:spPr>
          <a:xfrm>
            <a:off x="4741682" y="2790334"/>
            <a:ext cx="1197205" cy="638666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7EE4DB-0E06-2961-DC6E-4BD14102012E}"/>
              </a:ext>
            </a:extLst>
          </p:cNvPr>
          <p:cNvSpPr/>
          <p:nvPr/>
        </p:nvSpPr>
        <p:spPr>
          <a:xfrm>
            <a:off x="5021526" y="5083121"/>
            <a:ext cx="1197205" cy="638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684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418F4-84ED-9478-E4F3-5A0B5527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883A-640D-5374-CA20-D828C9A6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</a:t>
            </a:r>
            <a:r>
              <a:rPr lang="en-MY" dirty="0" err="1"/>
              <a:t>VaR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CF7DC-B01D-C8B9-CE3E-BB034160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73</a:t>
            </a:fld>
            <a:endParaRPr lang="en-MY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E4B89E-595E-A00B-5A17-D05B45F5B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622169"/>
          </a:xfrm>
        </p:spPr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as conditional risk</a:t>
            </a:r>
            <a:endParaRPr lang="en-MY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EE3C2-41E7-2400-1C87-BB2C18AA2E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36575" indent="-53657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800" b="1" kern="1200">
                    <a:solidFill>
                      <a:srgbClr val="0000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96938" indent="-4397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344613" indent="-430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793875" indent="-4222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241550" indent="-412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35508" lvl="1" indent="-342900"/>
                <a:r>
                  <a:rPr lang="en-MY" dirty="0"/>
                  <a:t>For </a:t>
                </a:r>
                <a:r>
                  <a:rPr lang="en-MY" b="1" dirty="0"/>
                  <a:t>optimization</a:t>
                </a:r>
                <a:r>
                  <a:rPr lang="en-MY" dirty="0"/>
                  <a:t> </a:t>
                </a: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en-MY" i="1" dirty="0">
                  <a:latin typeface="Cambria Math" panose="02040503050406030204" pitchFamily="18" charset="0"/>
                </a:endParaRP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 | </m:t>
                      </m:r>
                      <m:acc>
                        <m:accPr>
                          <m:chr m:val="̃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en-MY" dirty="0"/>
                  <a:t>				</a:t>
                </a:r>
                <a14:m>
                  <m:oMath xmlns:m="http://schemas.openxmlformats.org/officeDocument/2006/math">
                    <m:r>
                      <a:rPr lang="en-MY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 smtClean="0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da-DK" dirty="0"/>
                  <a:t>				</a:t>
                </a:r>
                <a14:m>
                  <m:oMath xmlns:m="http://schemas.openxmlformats.org/officeDocument/2006/math">
                    <m:r>
                      <a:rPr lang="en-MY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EE3C2-41E7-2400-1C87-BB2C18AA2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  <a:blipFill>
                <a:blip r:embed="rId2"/>
                <a:stretch>
                  <a:fillRect t="-29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65EF67-8D7D-4C57-6729-E76C4B2B52D6}"/>
                  </a:ext>
                </a:extLst>
              </p:cNvPr>
              <p:cNvSpPr txBox="1"/>
              <p:nvPr/>
            </p:nvSpPr>
            <p:spPr>
              <a:xfrm>
                <a:off x="999241" y="4514183"/>
                <a:ext cx="10665222" cy="1358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CVaR decomposition for </a:t>
                </a:r>
                <a:r>
                  <a:rPr lang="en-MY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</a:t>
                </a:r>
                <a:r>
                  <a:rPr lang="en-MY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MY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MY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  <m: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CVaR</m:t>
                          </m:r>
                        </m:e>
                        <m:sub>
                          <m:r>
                            <a:rPr lang="en-MY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limLow>
                        <m:limLowPr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MY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CVaR</m:t>
                              </m:r>
                            </m:e>
                            <m: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MY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|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),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MY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 </m:t>
                                  </m:r>
                                </m:e>
                              </m:d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MY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65EF67-8D7D-4C57-6729-E76C4B2B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1" y="4514183"/>
                <a:ext cx="10665222" cy="1358257"/>
              </a:xfrm>
              <a:prstGeom prst="rect">
                <a:avLst/>
              </a:prstGeom>
              <a:blipFill>
                <a:blip r:embed="rId3"/>
                <a:stretch>
                  <a:fillRect l="-800" t="-3153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9C340FD-9DCF-3992-A013-2F3CB96C1B33}"/>
              </a:ext>
            </a:extLst>
          </p:cNvPr>
          <p:cNvSpPr/>
          <p:nvPr/>
        </p:nvSpPr>
        <p:spPr>
          <a:xfrm>
            <a:off x="5373277" y="3406362"/>
            <a:ext cx="1197205" cy="638666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666CE-B594-D3C6-A05D-5D61D6EA4B81}"/>
              </a:ext>
            </a:extLst>
          </p:cNvPr>
          <p:cNvSpPr txBox="1"/>
          <p:nvPr/>
        </p:nvSpPr>
        <p:spPr>
          <a:xfrm>
            <a:off x="5787148" y="4144851"/>
            <a:ext cx="640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rgbClr val="338941"/>
                </a:solidFill>
              </a:rPr>
              <a:t>Interchangeable property [Shapiro 2017, proposition 2.2]</a:t>
            </a:r>
          </a:p>
        </p:txBody>
      </p:sp>
    </p:spTree>
    <p:extLst>
      <p:ext uri="{BB962C8B-B14F-4D97-AF65-F5344CB8AC3E}">
        <p14:creationId xmlns:p14="http://schemas.microsoft.com/office/powerpoint/2010/main" val="211130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4FF02-05FC-402D-E4AB-11E3BC00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B55F-DF9D-18C3-F744-74CB4617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DP Decomposition of </a:t>
            </a:r>
            <a:r>
              <a:rPr lang="en-MY" dirty="0" err="1"/>
              <a:t>VaR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549D6-047A-746E-6AF4-F284167B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74</a:t>
            </a:fld>
            <a:endParaRPr lang="en-MY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AB7E74-090D-93A0-9BDC-0C9F114C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7" y="1055802"/>
            <a:ext cx="11166231" cy="622169"/>
          </a:xfrm>
        </p:spPr>
        <p:txBody>
          <a:bodyPr>
            <a:normAutofit/>
          </a:bodyPr>
          <a:lstStyle/>
          <a:p>
            <a:r>
              <a:rPr lang="en-MY" dirty="0" err="1"/>
              <a:t>VaR</a:t>
            </a:r>
            <a:r>
              <a:rPr lang="en-MY" dirty="0"/>
              <a:t> as conditional risk</a:t>
            </a:r>
            <a:endParaRPr lang="en-MY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en-MY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61E70-C7E0-86B9-E043-B1ADE1D4D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536575" indent="-53657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800" b="1" kern="1200">
                    <a:solidFill>
                      <a:srgbClr val="0000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96938" indent="-4397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344613" indent="-430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793875" indent="-4222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241550" indent="-412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35508" lvl="1" indent="-342900"/>
                <a:r>
                  <a:rPr lang="en-MY" dirty="0"/>
                  <a:t>For </a:t>
                </a:r>
                <a:r>
                  <a:rPr lang="en-MY" b="1" dirty="0"/>
                  <a:t>optimization</a:t>
                </a:r>
                <a:r>
                  <a:rPr lang="en-MY" dirty="0"/>
                  <a:t> </a:t>
                </a: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en-MY" i="1" dirty="0">
                  <a:latin typeface="Cambria Math" panose="02040503050406030204" pitchFamily="18" charset="0"/>
                </a:endParaRPr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̃"/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r>
                        <a:rPr lang="en-MY" i="1" smtClean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MY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mtClean="0"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∈ </m:t>
                          </m:r>
                          <m:sSub>
                            <m:sSubPr>
                              <m:ctrlPr>
                                <a:rPr lang="en-MY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MY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MY" i="1" smtClean="0">
                          <a:latin typeface="Cambria Math" panose="02040503050406030204" pitchFamily="18" charset="0"/>
                        </a:rPr>
                        <m:t> | </m:t>
                      </m:r>
                      <m:acc>
                        <m:accPr>
                          <m:chr m:val="̃"/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en-MY" dirty="0"/>
                  <a:t>				</a:t>
                </a:r>
                <a14:m>
                  <m:oMath xmlns:m="http://schemas.openxmlformats.org/officeDocument/2006/math">
                    <m:r>
                      <a:rPr lang="en-MY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 smtClean="0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 smtClean="0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r>
                  <a:rPr lang="da-DK" dirty="0"/>
                  <a:t>				</a:t>
                </a:r>
                <a14:m>
                  <m:oMath xmlns:m="http://schemas.openxmlformats.org/officeDocument/2006/math">
                    <m:r>
                      <a:rPr lang="en-MY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∈ 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lim>
                    </m:limLow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r>
                      <a:rPr lang="en-MY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MY" i="1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MY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MY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MY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MY" i="1">
                        <a:latin typeface="Cambria Math" panose="02040503050406030204" pitchFamily="18" charset="0"/>
                      </a:rPr>
                      <m:t> | </m:t>
                    </m:r>
                    <m:acc>
                      <m:accPr>
                        <m:chr m:val="̃"/>
                        <m:ctrlPr>
                          <a:rPr lang="en-MY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MY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MY" dirty="0"/>
              </a:p>
              <a:p>
                <a:pPr marL="292608" lvl="1" indent="0">
                  <a:buFont typeface="Wingdings" panose="05000000000000000000" pitchFamily="2" charset="2"/>
                  <a:buNone/>
                </a:pPr>
                <a:endParaRPr lang="da-D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61E70-C7E0-86B9-E043-B1ADE1D4D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84" y="1493254"/>
                <a:ext cx="10966879" cy="2721285"/>
              </a:xfrm>
              <a:prstGeom prst="rect">
                <a:avLst/>
              </a:prstGeom>
              <a:blipFill>
                <a:blip r:embed="rId2"/>
                <a:stretch>
                  <a:fillRect t="-2915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349EEAB-E8AE-2491-2B89-536730187B21}"/>
              </a:ext>
            </a:extLst>
          </p:cNvPr>
          <p:cNvSpPr/>
          <p:nvPr/>
        </p:nvSpPr>
        <p:spPr>
          <a:xfrm>
            <a:off x="5967166" y="3406362"/>
            <a:ext cx="4864232" cy="638666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798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0CE7-DBFA-934A-7E1B-03238969D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639F5F-A83B-4C07-0535-0D517FB9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MDP Dynamic Program?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BC3CF-69F9-16B1-5F70-C5B73BEBE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 err="1"/>
                  <a:t>VaR</a:t>
                </a:r>
                <a:r>
                  <a:rPr lang="en-MY" dirty="0"/>
                  <a:t> MDP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dirty="0"/>
              </a:p>
              <a:p>
                <a:pPr marL="0" indent="0">
                  <a:buNone/>
                </a:pPr>
                <a:endParaRPr lang="en-MY" dirty="0"/>
              </a:p>
              <a:p>
                <a:pPr marL="0" indent="0">
                  <a:buNone/>
                </a:pPr>
                <a:r>
                  <a:rPr lang="en-MY" sz="20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BC3CF-69F9-16B1-5F70-C5B73BEBE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026F8-AA4F-804C-5277-BAF1A9D0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75</a:t>
            </a:fld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2F977-9CF2-EC03-5648-C10AA9D450F5}"/>
              </a:ext>
            </a:extLst>
          </p:cNvPr>
          <p:cNvSpPr/>
          <p:nvPr/>
        </p:nvSpPr>
        <p:spPr>
          <a:xfrm>
            <a:off x="3808429" y="5118755"/>
            <a:ext cx="1263192" cy="50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2F244F-C6DC-182C-007A-F99B472E61C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071621" y="5373278"/>
            <a:ext cx="71643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4A932A-81BE-F87C-EBEF-6F246FC3EB9B}"/>
              </a:ext>
            </a:extLst>
          </p:cNvPr>
          <p:cNvSpPr txBox="1"/>
          <p:nvPr/>
        </p:nvSpPr>
        <p:spPr>
          <a:xfrm>
            <a:off x="5812139" y="5188612"/>
            <a:ext cx="183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Not practical</a:t>
            </a:r>
          </a:p>
        </p:txBody>
      </p:sp>
    </p:spTree>
    <p:extLst>
      <p:ext uri="{BB962C8B-B14F-4D97-AF65-F5344CB8AC3E}">
        <p14:creationId xmlns:p14="http://schemas.microsoft.com/office/powerpoint/2010/main" val="164849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0297A-E488-645D-405F-43A1E4E3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39F6C3-3BE8-585A-7046-EB8CD0A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4AA60-0563-BF12-2589-37210FF7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76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DB24BCA-0F37-064D-94ED-354D2DF7497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01099524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rgbClr val="CCCCFF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rgbClr val="CCCCFF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DB24BCA-0F37-064D-94ED-354D2DF7497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01099524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rgbClr val="CCCCFF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rgbClr val="CCCCFF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E9EAF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AC705FD-2F77-6358-F9B8-EA0852CA43C5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338941"/>
                </a:solidFill>
              </a:rPr>
              <a:t>DP decomposition of </a:t>
            </a:r>
            <a:r>
              <a:rPr lang="en-MY" dirty="0" err="1">
                <a:solidFill>
                  <a:srgbClr val="338941"/>
                </a:solidFill>
              </a:rPr>
              <a:t>VaR</a:t>
            </a:r>
            <a:r>
              <a:rPr lang="en-MY" dirty="0">
                <a:solidFill>
                  <a:srgbClr val="338941"/>
                </a:solidFill>
              </a:rPr>
              <a:t> risk measure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88ACE-4888-5823-491B-30AABAA4CD0C}"/>
              </a:ext>
            </a:extLst>
          </p:cNvPr>
          <p:cNvSpPr/>
          <p:nvPr/>
        </p:nvSpPr>
        <p:spPr>
          <a:xfrm>
            <a:off x="7428322" y="5209953"/>
            <a:ext cx="2177591" cy="678231"/>
          </a:xfrm>
          <a:prstGeom prst="rect">
            <a:avLst/>
          </a:prstGeom>
          <a:noFill/>
          <a:ln w="38100">
            <a:solidFill>
              <a:srgbClr val="3389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179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84392-0832-FF9A-D9E0-DDF9C340A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95650C-A400-1F0B-B25C-5A531702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301E86-380A-9FD8-B659-C0F4A795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77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42CAB9E-3EE6-5AA8-2BE0-868FEE6B8C0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5169805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742CAB9E-3EE6-5AA8-2BE0-868FEE6B8C0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5169805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132501A-B3BC-587E-81EE-B8BBEB25C65F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7030A0"/>
                </a:solidFill>
              </a:rPr>
              <a:t>Entropic based MDP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D5A1E-C194-4C92-5E60-7F492FE3B07A}"/>
              </a:ext>
            </a:extLst>
          </p:cNvPr>
          <p:cNvSpPr/>
          <p:nvPr/>
        </p:nvSpPr>
        <p:spPr>
          <a:xfrm>
            <a:off x="3101419" y="4290842"/>
            <a:ext cx="2177591" cy="92218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37707-1680-1555-57DA-8887B74E45C0}"/>
              </a:ext>
            </a:extLst>
          </p:cNvPr>
          <p:cNvSpPr/>
          <p:nvPr/>
        </p:nvSpPr>
        <p:spPr>
          <a:xfrm>
            <a:off x="9596488" y="2967908"/>
            <a:ext cx="2177591" cy="22451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85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D05F-2D7C-CA84-4B51-442B878D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D17F-4047-6053-3A2B-BF4178A3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Entropic Based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8F95C-D772-5384-B311-DFBBC932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Solve ERM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n-MY" dirty="0"/>
              <a:t>Optimal (finite horizon) 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r>
              <a:rPr lang="en-MY" dirty="0"/>
              <a:t>Solve </a:t>
            </a:r>
            <a:r>
              <a:rPr lang="en-MY" dirty="0" err="1"/>
              <a:t>EVaR</a:t>
            </a:r>
            <a:r>
              <a:rPr lang="en-MY" dirty="0"/>
              <a:t>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l-GR" dirty="0"/>
              <a:t>δ-</a:t>
            </a:r>
            <a:r>
              <a:rPr lang="en-MY" dirty="0"/>
              <a:t>optimal policy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01032-E3BD-3745-A3CA-ED817B4F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78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37614-6B8C-41D1-A898-7B1FDCB57BF5}"/>
              </a:ext>
            </a:extLst>
          </p:cNvPr>
          <p:cNvSpPr/>
          <p:nvPr/>
        </p:nvSpPr>
        <p:spPr>
          <a:xfrm>
            <a:off x="339365" y="961534"/>
            <a:ext cx="10840825" cy="1923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619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49DD-567E-3336-49C4-58A8FC10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42908F-C4F6-18B3-DC30-CED6D71F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ERM MDP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CEA1A1F-D54B-51FA-35DD-2F9EEF2F5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ERM MDP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limLow>
                        <m:limLow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0" indent="0">
                  <a:buNone/>
                </a:pPr>
                <a:r>
                  <a:rPr lang="en-MY" sz="20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CEA1A1F-D54B-51FA-35DD-2F9EEF2F5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466DE-B32B-EB9E-1536-1A5498F6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79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980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9169-BA43-CB2F-59DC-891A4818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2CF70DF-45AF-3E16-5FD1-9CB59FC8A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</p:spPr>
            <p:txBody>
              <a:bodyPr>
                <a:normAutofit/>
              </a:bodyPr>
              <a:lstStyle/>
              <a:p>
                <a:r>
                  <a:rPr lang="en-MY" dirty="0"/>
                  <a:t>An MDP consists of a tuple </a:t>
                </a:r>
                <a14:m>
                  <m:oMath xmlns:m="http://schemas.openxmlformats.org/officeDocument/2006/math">
                    <m:r>
                      <a:rPr lang="en-MY" i="1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MY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1"/>
                <a:r>
                  <a:rPr lang="en-MY" dirty="0"/>
                  <a:t>A finite set of states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Grid / location of the map.</a:t>
                </a:r>
                <a:br>
                  <a:rPr lang="en-MY" dirty="0"/>
                </a:br>
                <a:endParaRPr lang="en-MY" dirty="0"/>
              </a:p>
              <a:p>
                <a:pPr lvl="1"/>
                <a:r>
                  <a:rPr lang="en-MY" dirty="0"/>
                  <a:t>A finite set of actions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Feasible actions. 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A transition model </a:t>
                </a:r>
                <a14:m>
                  <m:oMath xmlns:m="http://schemas.openxmlformats.org/officeDocument/2006/math"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-MY" dirty="0"/>
              </a:p>
              <a:p>
                <a:pPr lvl="2"/>
                <a:r>
                  <a:rPr lang="en-MY" dirty="0"/>
                  <a:t>Probability of ending up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MY" dirty="0"/>
                  <a:t> given state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MY" dirty="0"/>
                  <a:t> and action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MY" dirty="0"/>
                  <a:t>.</a:t>
                </a:r>
              </a:p>
              <a:p>
                <a:pPr lvl="2"/>
                <a:endParaRPr lang="en-MY" dirty="0"/>
              </a:p>
              <a:p>
                <a:pPr lvl="1"/>
                <a:r>
                  <a:rPr lang="en-MY" dirty="0"/>
                  <a:t>Immediate reward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MY" dirty="0"/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Discount factor </a:t>
                </a:r>
                <a14:m>
                  <m:oMath xmlns:m="http://schemas.openxmlformats.org/officeDocument/2006/math">
                    <m:r>
                      <a:rPr lang="en-MY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b="0" i="1" dirty="0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2CF70DF-45AF-3E16-5FD1-9CB59FC8A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537" y="1055802"/>
                <a:ext cx="11166231" cy="5121161"/>
              </a:xfrm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9945CC0A-C132-C0D5-DDC5-CF4CD6E7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3385B-E4FD-7BBC-84C7-1B764C1C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</a:t>
            </a:fld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14FBB-0634-07BA-7E79-C55E7316CD59}"/>
              </a:ext>
            </a:extLst>
          </p:cNvPr>
          <p:cNvSpPr/>
          <p:nvPr/>
        </p:nvSpPr>
        <p:spPr>
          <a:xfrm>
            <a:off x="9597995" y="4992432"/>
            <a:ext cx="996999" cy="4185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617273-98FB-6DB5-2E69-64E2059D3A45}"/>
              </a:ext>
            </a:extLst>
          </p:cNvPr>
          <p:cNvCxnSpPr>
            <a:cxnSpLocks/>
            <a:stCxn id="20" idx="3"/>
            <a:endCxn id="15" idx="7"/>
          </p:cNvCxnSpPr>
          <p:nvPr/>
        </p:nvCxnSpPr>
        <p:spPr>
          <a:xfrm flipH="1">
            <a:off x="10448987" y="4652954"/>
            <a:ext cx="438509" cy="4007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white robot with black square eyes&#10;&#10;Description automatically generated">
            <a:extLst>
              <a:ext uri="{FF2B5EF4-FFF2-40B4-BE49-F238E27FC236}">
                <a16:creationId xmlns:a16="http://schemas.microsoft.com/office/drawing/2014/main" id="{F7D15E44-937C-1D98-6847-5E948DD8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FFFF"/>
              </a:clrFrom>
              <a:clrTo>
                <a:srgbClr val="EB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20" y="4119279"/>
            <a:ext cx="718149" cy="111506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AFC5802-7228-7B42-1004-904F28BC53FC}"/>
              </a:ext>
            </a:extLst>
          </p:cNvPr>
          <p:cNvSpPr/>
          <p:nvPr/>
        </p:nvSpPr>
        <p:spPr>
          <a:xfrm>
            <a:off x="10773577" y="4342516"/>
            <a:ext cx="777883" cy="3637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97D300-98A6-FEA5-6B7D-D95DA69E0E46}"/>
              </a:ext>
            </a:extLst>
          </p:cNvPr>
          <p:cNvSpPr/>
          <p:nvPr/>
        </p:nvSpPr>
        <p:spPr>
          <a:xfrm>
            <a:off x="11136735" y="3582244"/>
            <a:ext cx="659704" cy="3008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A7DBC8-FAA4-FAA6-F8A5-9F7764839DF2}"/>
              </a:ext>
            </a:extLst>
          </p:cNvPr>
          <p:cNvSpPr/>
          <p:nvPr/>
        </p:nvSpPr>
        <p:spPr>
          <a:xfrm>
            <a:off x="10773577" y="2975743"/>
            <a:ext cx="550148" cy="2492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556578-7DB0-064B-9B0C-D1DDBA6DFF60}"/>
              </a:ext>
            </a:extLst>
          </p:cNvPr>
          <p:cNvSpPr/>
          <p:nvPr/>
        </p:nvSpPr>
        <p:spPr>
          <a:xfrm>
            <a:off x="11246291" y="2423251"/>
            <a:ext cx="464200" cy="187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72C158-7769-D499-5A6A-626554592B4B}"/>
              </a:ext>
            </a:extLst>
          </p:cNvPr>
          <p:cNvCxnSpPr>
            <a:cxnSpLocks/>
            <a:stCxn id="20" idx="0"/>
            <a:endCxn id="23" idx="4"/>
          </p:cNvCxnSpPr>
          <p:nvPr/>
        </p:nvCxnSpPr>
        <p:spPr>
          <a:xfrm flipV="1">
            <a:off x="11162519" y="3883099"/>
            <a:ext cx="304069" cy="4594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FE931D-5E24-20C5-57D3-0ED406A2C7C2}"/>
              </a:ext>
            </a:extLst>
          </p:cNvPr>
          <p:cNvCxnSpPr>
            <a:stCxn id="23" idx="0"/>
            <a:endCxn id="24" idx="4"/>
          </p:cNvCxnSpPr>
          <p:nvPr/>
        </p:nvCxnSpPr>
        <p:spPr>
          <a:xfrm flipH="1" flipV="1">
            <a:off x="11048651" y="3224986"/>
            <a:ext cx="417936" cy="3572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36E4B8-7661-C47E-1B69-1AACB8B8C4D4}"/>
              </a:ext>
            </a:extLst>
          </p:cNvPr>
          <p:cNvCxnSpPr>
            <a:stCxn id="24" idx="0"/>
            <a:endCxn id="25" idx="4"/>
          </p:cNvCxnSpPr>
          <p:nvPr/>
        </p:nvCxnSpPr>
        <p:spPr>
          <a:xfrm flipV="1">
            <a:off x="11048651" y="2610456"/>
            <a:ext cx="429740" cy="3652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BAD603-A98B-C8BA-D32A-2A6BD561047E}"/>
              </a:ext>
            </a:extLst>
          </p:cNvPr>
          <p:cNvGrpSpPr/>
          <p:nvPr/>
        </p:nvGrpSpPr>
        <p:grpSpPr>
          <a:xfrm flipH="1">
            <a:off x="8394464" y="2397207"/>
            <a:ext cx="1390557" cy="2630478"/>
            <a:chOff x="3360039" y="1868480"/>
            <a:chExt cx="1477888" cy="30943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174F3F-FC1E-ED58-090F-CE01FC4D1547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>
              <a:off x="3360039" y="4470497"/>
              <a:ext cx="452677" cy="4923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0816C5-5C8C-3B39-4212-4D8D164F49BE}"/>
                </a:ext>
              </a:extLst>
            </p:cNvPr>
            <p:cNvSpPr/>
            <p:nvPr/>
          </p:nvSpPr>
          <p:spPr>
            <a:xfrm>
              <a:off x="3687770" y="4105311"/>
              <a:ext cx="853184" cy="4278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3FDCD9-5060-4EAE-7E53-5D680EB53E82}"/>
                </a:ext>
              </a:extLst>
            </p:cNvPr>
            <p:cNvSpPr/>
            <p:nvPr/>
          </p:nvSpPr>
          <p:spPr>
            <a:xfrm>
              <a:off x="4114362" y="3231871"/>
              <a:ext cx="723565" cy="35391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46CB72-EA3B-AD93-C2E9-18BC43DCF8ED}"/>
                </a:ext>
              </a:extLst>
            </p:cNvPr>
            <p:cNvSpPr/>
            <p:nvPr/>
          </p:nvSpPr>
          <p:spPr>
            <a:xfrm>
              <a:off x="3716050" y="2518409"/>
              <a:ext cx="603403" cy="2931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C943A27-C7DA-062B-61FD-C942987FCD36}"/>
                </a:ext>
              </a:extLst>
            </p:cNvPr>
            <p:cNvSpPr/>
            <p:nvPr/>
          </p:nvSpPr>
          <p:spPr>
            <a:xfrm>
              <a:off x="4234524" y="1868480"/>
              <a:ext cx="509135" cy="2202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BBD9782-797A-7CCF-06D2-BF5ECA94A6A3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V="1">
              <a:off x="4114362" y="3585784"/>
              <a:ext cx="361783" cy="5195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AAF58DD-4741-3E87-F4D3-3441B986AA83}"/>
                </a:ext>
              </a:extLst>
            </p:cNvPr>
            <p:cNvCxnSpPr>
              <a:stCxn id="36" idx="0"/>
              <a:endCxn id="37" idx="4"/>
            </p:cNvCxnSpPr>
            <p:nvPr/>
          </p:nvCxnSpPr>
          <p:spPr>
            <a:xfrm flipH="1" flipV="1">
              <a:off x="4017752" y="2811608"/>
              <a:ext cx="458393" cy="4202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3DFFFF-B761-75EA-68F2-9431F6318625}"/>
                </a:ext>
              </a:extLst>
            </p:cNvPr>
            <p:cNvCxnSpPr>
              <a:stCxn id="37" idx="0"/>
              <a:endCxn id="38" idx="4"/>
            </p:cNvCxnSpPr>
            <p:nvPr/>
          </p:nvCxnSpPr>
          <p:spPr>
            <a:xfrm flipV="1">
              <a:off x="4017752" y="2088700"/>
              <a:ext cx="471340" cy="4297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5" name="Picture 54" descr="A set of black diamond icons&#10;&#10;Description automatically generated">
            <a:extLst>
              <a:ext uri="{FF2B5EF4-FFF2-40B4-BE49-F238E27FC236}">
                <a16:creationId xmlns:a16="http://schemas.microsoft.com/office/drawing/2014/main" id="{2A3250DD-82B0-E836-2195-B5FD0786DB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>
            <a:off x="10917316" y="4137409"/>
            <a:ext cx="549231" cy="41021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6" name="Picture 55" descr="A set of black diamond icons&#10;&#10;Description automatically generated">
            <a:extLst>
              <a:ext uri="{FF2B5EF4-FFF2-40B4-BE49-F238E27FC236}">
                <a16:creationId xmlns:a16="http://schemas.microsoft.com/office/drawing/2014/main" id="{A72B5404-6E57-A723-B9A3-C6117D23BA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>
            <a:off x="11272322" y="3446178"/>
            <a:ext cx="417936" cy="31215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7" name="Picture 56" descr="A set of black diamond icons&#10;&#10;Description automatically generated">
            <a:extLst>
              <a:ext uri="{FF2B5EF4-FFF2-40B4-BE49-F238E27FC236}">
                <a16:creationId xmlns:a16="http://schemas.microsoft.com/office/drawing/2014/main" id="{C8238A52-1EC0-FD66-81D8-03E8954DFC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>
            <a:off x="10862648" y="2837750"/>
            <a:ext cx="355006" cy="265149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8" name="Picture 57" descr="A set of black diamond icons&#10;&#10;Description automatically generated">
            <a:extLst>
              <a:ext uri="{FF2B5EF4-FFF2-40B4-BE49-F238E27FC236}">
                <a16:creationId xmlns:a16="http://schemas.microsoft.com/office/drawing/2014/main" id="{C41EEDD9-B7E8-C7F2-C51C-3A4D5134192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>
            <a:off x="11323725" y="2284399"/>
            <a:ext cx="364657" cy="2723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9" name="Picture 58" descr="A set of black diamond icons&#10;&#10;Description automatically generated">
            <a:extLst>
              <a:ext uri="{FF2B5EF4-FFF2-40B4-BE49-F238E27FC236}">
                <a16:creationId xmlns:a16="http://schemas.microsoft.com/office/drawing/2014/main" id="{D48F747A-A52D-6649-D6CF-F01868ED6FE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 rot="21354714">
            <a:off x="8533659" y="2129114"/>
            <a:ext cx="297402" cy="22476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0" name="Picture 59" descr="A set of black diamond icons&#10;&#10;Description automatically generated">
            <a:extLst>
              <a:ext uri="{FF2B5EF4-FFF2-40B4-BE49-F238E27FC236}">
                <a16:creationId xmlns:a16="http://schemas.microsoft.com/office/drawing/2014/main" id="{FA0947D4-FBB2-834E-07A8-32C1673B94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 rot="2611926">
            <a:off x="8380429" y="2268912"/>
            <a:ext cx="255132" cy="22168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1" name="Picture 60" descr="A set of black diamond icons&#10;&#10;Description automatically generated">
            <a:extLst>
              <a:ext uri="{FF2B5EF4-FFF2-40B4-BE49-F238E27FC236}">
                <a16:creationId xmlns:a16="http://schemas.microsoft.com/office/drawing/2014/main" id="{A5A59BBE-62B8-DF94-FDCE-63685289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 rot="19965596">
            <a:off x="8575992" y="2327535"/>
            <a:ext cx="296465" cy="22405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2" name="Picture 61" descr="A set of black diamond icons&#10;&#10;Description automatically generated">
            <a:extLst>
              <a:ext uri="{FF2B5EF4-FFF2-40B4-BE49-F238E27FC236}">
                <a16:creationId xmlns:a16="http://schemas.microsoft.com/office/drawing/2014/main" id="{47533332-CAFB-DDB8-5359-58F50FCB6B1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3" t="64495" r="7911" b="15739"/>
          <a:stretch/>
        </p:blipFill>
        <p:spPr>
          <a:xfrm rot="21294015">
            <a:off x="8720868" y="2261441"/>
            <a:ext cx="261692" cy="19777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97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5D32-EFAF-0E0B-60C1-C7B27F8ED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737BA2-8D07-BC4A-021C-7FEF0BC4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ERM MDP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5A8A154-D9B2-B014-A4FC-FCB02BB81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/>
                  <a:t>ERM MDP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limLow>
                        <m:limLow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MY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lang="en-MY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4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sz="2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̃"/>
                                  <m:ctrlP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MY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  <m:r>
                        <a:rPr lang="en-MY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0" indent="0">
                  <a:buNone/>
                </a:pPr>
                <a:r>
                  <a:rPr lang="en-MY" sz="20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5A8A154-D9B2-B014-A4FC-FCB02BB81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37E08-6788-4614-9FB8-26456020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80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37EEC-B3D1-F673-D70D-9E4B78618EE7}"/>
                  </a:ext>
                </a:extLst>
              </p:cNvPr>
              <p:cNvSpPr txBox="1"/>
              <p:nvPr/>
            </p:nvSpPr>
            <p:spPr>
              <a:xfrm>
                <a:off x="5743282" y="5138339"/>
                <a:ext cx="5267225" cy="817853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ERM</m:t>
                        </m:r>
                      </m:e>
                      <m:sub>
                        <m: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MY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MY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MY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ERM</m:t>
                        </m:r>
                      </m:e>
                      <m:sub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MY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ERM</m:t>
                            </m:r>
                          </m:e>
                          <m:sub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r>
                              <a:rPr lang="en-MY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̃"/>
                                <m:ctrlP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MY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ERM</m:t>
                        </m:r>
                      </m:e>
                      <m:sub>
                        <m: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MY" sz="1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MY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MY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MY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MY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MY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ERM</m:t>
                        </m:r>
                      </m:e>
                      <m:sub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MY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MY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37EEC-B3D1-F673-D70D-9E4B78618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82" y="5138339"/>
                <a:ext cx="5267225" cy="817853"/>
              </a:xfrm>
              <a:prstGeom prst="rect">
                <a:avLst/>
              </a:prstGeom>
              <a:blipFill>
                <a:blip r:embed="rId3"/>
                <a:stretch>
                  <a:fillRect l="-810" b="-52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51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0618-068F-84D8-07F0-6C60BD3E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1D9E-F87A-6B56-B695-37548A82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ERM MDP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E01C3-E9A0-AF05-77E8-D17646905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sz="2800" b="1" dirty="0">
                    <a:solidFill>
                      <a:schemeClr val="dk1"/>
                    </a:solidFill>
                  </a:rPr>
                  <a:t>Challenge:</a:t>
                </a:r>
                <a:r>
                  <a:rPr lang="en-MY" sz="2800" dirty="0">
                    <a:solidFill>
                      <a:schemeClr val="dk1"/>
                    </a:solidFill>
                  </a:rPr>
                  <a:t> ERM is </a:t>
                </a:r>
                <a:r>
                  <a:rPr lang="en-MY" sz="2800" dirty="0">
                    <a:solidFill>
                      <a:srgbClr val="FF0000"/>
                    </a:solidFill>
                  </a:rPr>
                  <a:t>not positively homogeneous</a:t>
                </a:r>
                <a:r>
                  <a:rPr lang="en-MY" sz="2800" dirty="0">
                    <a:solidFill>
                      <a:schemeClr val="dk1"/>
                    </a:solidFill>
                  </a:rPr>
                  <a:t>.</a:t>
                </a:r>
              </a:p>
              <a:p>
                <a:pPr lvl="1"/>
                <a:endParaRPr lang="en-MY" dirty="0"/>
              </a:p>
              <a:p>
                <a:pPr lvl="1"/>
                <a:endParaRPr lang="en-MY" dirty="0"/>
              </a:p>
              <a:p>
                <a:pPr lvl="1"/>
                <a:endParaRPr lang="en-MY" dirty="0"/>
              </a:p>
              <a:p>
                <a:r>
                  <a:rPr lang="en-MY" b="1" dirty="0">
                    <a:solidFill>
                      <a:schemeClr val="dk1"/>
                    </a:solidFill>
                  </a:rPr>
                  <a:t>Insight</a:t>
                </a:r>
                <a:r>
                  <a:rPr lang="en-MY" dirty="0">
                    <a:solidFill>
                      <a:schemeClr val="dk1"/>
                    </a:solidFill>
                  </a:rPr>
                  <a:t>: ERM is </a:t>
                </a:r>
                <a:r>
                  <a:rPr lang="en-MY" dirty="0">
                    <a:solidFill>
                      <a:srgbClr val="198E00"/>
                    </a:solidFill>
                  </a:rPr>
                  <a:t>positively quasi-homogeneous [new result]</a:t>
                </a:r>
              </a:p>
              <a:p>
                <a:endParaRPr lang="en-MY" dirty="0">
                  <a:solidFill>
                    <a:srgbClr val="198E00"/>
                  </a:solidFill>
                </a:endParaRPr>
              </a:p>
              <a:p>
                <a:endParaRPr lang="en-MY" dirty="0">
                  <a:solidFill>
                    <a:srgbClr val="198E00"/>
                  </a:solidFill>
                </a:endParaRPr>
              </a:p>
              <a:p>
                <a:r>
                  <a:rPr lang="en-MY" sz="2800" dirty="0">
                    <a:solidFill>
                      <a:schemeClr val="dk1"/>
                    </a:solidFill>
                  </a:rPr>
                  <a:t>Dynamic program with </a:t>
                </a:r>
                <a:r>
                  <a:rPr lang="en-MY" sz="2800" b="1" dirty="0">
                    <a:solidFill>
                      <a:schemeClr val="dk1"/>
                    </a:solidFill>
                  </a:rPr>
                  <a:t>time-dependent</a:t>
                </a:r>
                <a:r>
                  <a:rPr lang="en-MY" sz="2800" dirty="0">
                    <a:solidFill>
                      <a:schemeClr val="dk1"/>
                    </a:solidFill>
                  </a:rPr>
                  <a:t> risk level </a:t>
                </a:r>
                <a:r>
                  <a:rPr lang="en-MY" sz="2800" dirty="0">
                    <a:solidFill>
                      <a:srgbClr val="198E00"/>
                    </a:solidFill>
                  </a:rPr>
                  <a:t>[new result]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sub>
                      </m:sSub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MY" sz="2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MY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MY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MY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MY" dirty="0"/>
              </a:p>
              <a:p>
                <a:pPr marL="0" indent="0">
                  <a:buNone/>
                </a:pPr>
                <a:r>
                  <a:rPr lang="en-MY" sz="24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MY" sz="2400" b="0" dirty="0">
                  <a:solidFill>
                    <a:schemeClr val="tx1"/>
                  </a:solidFill>
                </a:endParaRPr>
              </a:p>
              <a:p>
                <a:pPr marL="91440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MY" sz="2800" b="1" dirty="0">
                  <a:solidFill>
                    <a:schemeClr val="dk1"/>
                  </a:solidFill>
                </a:endParaRP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E01C3-E9A0-AF05-77E8-D17646905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45A8-CACE-028C-1D39-4FFCDA29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81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31D0C-DCC2-8C6F-69C8-81A978068BDD}"/>
                  </a:ext>
                </a:extLst>
              </p:cNvPr>
              <p:cNvSpPr txBox="1"/>
              <p:nvPr/>
            </p:nvSpPr>
            <p:spPr>
              <a:xfrm>
                <a:off x="3025731" y="1668538"/>
                <a:ext cx="6169842" cy="579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MY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31D0C-DCC2-8C6F-69C8-81A978068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31" y="1668538"/>
                <a:ext cx="6169842" cy="579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FA3464-35E1-C59A-BA94-33EF231B4E4F}"/>
                  </a:ext>
                </a:extLst>
              </p:cNvPr>
              <p:cNvSpPr txBox="1"/>
              <p:nvPr/>
            </p:nvSpPr>
            <p:spPr>
              <a:xfrm>
                <a:off x="3011079" y="3214368"/>
                <a:ext cx="6169842" cy="579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MY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ERM</m:t>
                          </m:r>
                        </m:e>
                        <m:sub>
                          <m:r>
                            <a:rPr lang="en-MY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MY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FA3464-35E1-C59A-BA94-33EF231B4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79" y="3214368"/>
                <a:ext cx="6169842" cy="579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23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C5A4-4AAA-CED2-DC70-13FC0255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ERM MDP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5229C1-57DD-2500-4C9F-E9FD94FF4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" b="54330"/>
          <a:stretch/>
        </p:blipFill>
        <p:spPr>
          <a:xfrm>
            <a:off x="834936" y="1744879"/>
            <a:ext cx="10522128" cy="33682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993-3DA8-0BEC-6DE7-96D5C9DF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D5F9-EE38-E6BF-2D2E-E02A0E92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Infinite Horizon ERM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180CC-8226-6E75-1836-B7705562F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MY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MY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MY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MY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MY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, the risk level </a:t>
                </a:r>
                <a14:m>
                  <m:oMath xmlns:m="http://schemas.openxmlformats.org/officeDocument/2006/math">
                    <m:r>
                      <a:rPr lang="en-MY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en-MY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MY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 of each step decay exponentially by a factor of </a:t>
                </a:r>
                <a14:m>
                  <m:oMath xmlns:m="http://schemas.openxmlformats.org/officeDocument/2006/math">
                    <m:r>
                      <a:rPr lang="en-MY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.</a:t>
                </a:r>
                <a:br>
                  <a:rPr lang="en-MY" dirty="0">
                    <a:solidFill>
                      <a:schemeClr val="tx1"/>
                    </a:solidFill>
                  </a:rPr>
                </a:br>
                <a:br>
                  <a:rPr lang="en-MY" dirty="0">
                    <a:solidFill>
                      <a:schemeClr val="tx1"/>
                    </a:solidFill>
                  </a:rPr>
                </a:br>
                <a:br>
                  <a:rPr lang="en-MY" dirty="0">
                    <a:solidFill>
                      <a:schemeClr val="tx1"/>
                    </a:solidFill>
                  </a:rPr>
                </a:br>
                <a:br>
                  <a:rPr lang="en-MY" dirty="0">
                    <a:solidFill>
                      <a:schemeClr val="tx1"/>
                    </a:solidFill>
                  </a:rPr>
                </a:br>
                <a:endParaRPr lang="en-MY" dirty="0">
                  <a:solidFill>
                    <a:schemeClr val="tx1"/>
                  </a:solidFill>
                </a:endParaRPr>
              </a:p>
              <a:p>
                <a:r>
                  <a:rPr lang="en-MY" dirty="0">
                    <a:solidFill>
                      <a:schemeClr val="tx1"/>
                    </a:solidFill>
                  </a:rPr>
                  <a:t>Given any initial </a:t>
                </a:r>
                <a14:m>
                  <m:oMath xmlns:m="http://schemas.openxmlformats.org/officeDocument/2006/math">
                    <m:r>
                      <a:rPr lang="en-MY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, if we transition to standard MDP </a:t>
                </a:r>
                <a14:m>
                  <m:oMath xmlns:m="http://schemas.openxmlformats.org/officeDocument/2006/math">
                    <m:r>
                      <a:rPr lang="en-MY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 policy</a:t>
                </a:r>
              </a:p>
              <a:p>
                <a:pPr lvl="1"/>
                <a:r>
                  <a:rPr lang="en-MY" dirty="0">
                    <a:solidFill>
                      <a:schemeClr val="tx1"/>
                    </a:solidFill>
                  </a:rPr>
                  <a:t>Error can be bounded 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MY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MY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d>
                          <m:dPr>
                            <m:ctrlPr>
                              <a:rPr lang="en-MY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MY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MY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MY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MY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MY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MY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MY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MY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MY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MY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  <m:r>
                              <a:rPr lang="en-MY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MY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MY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MY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MY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MY" dirty="0"/>
                  <a:t>Error example:</a:t>
                </a:r>
                <a:endParaRPr lang="en-M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E180CC-8226-6E75-1836-B7705562F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1138A-256A-87FF-0E28-3956C0CA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83</a:t>
            </a:fld>
            <a:endParaRPr lang="en-MY"/>
          </a:p>
        </p:txBody>
      </p:sp>
      <p:pic>
        <p:nvPicPr>
          <p:cNvPr id="11" name="Google Shape;292;p33">
            <a:extLst>
              <a:ext uri="{FF2B5EF4-FFF2-40B4-BE49-F238E27FC236}">
                <a16:creationId xmlns:a16="http://schemas.microsoft.com/office/drawing/2014/main" id="{63B077BA-ABDC-9723-785A-CB8A98942A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53" t="18543" r="5880" b="17559"/>
          <a:stretch/>
        </p:blipFill>
        <p:spPr>
          <a:xfrm>
            <a:off x="3631655" y="2504757"/>
            <a:ext cx="5381175" cy="3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3;p33">
            <a:extLst>
              <a:ext uri="{FF2B5EF4-FFF2-40B4-BE49-F238E27FC236}">
                <a16:creationId xmlns:a16="http://schemas.microsoft.com/office/drawing/2014/main" id="{8CC03B00-4E76-DA45-CD70-29306C1F2F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956" y="2954322"/>
            <a:ext cx="248575" cy="2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94;p33">
            <a:extLst>
              <a:ext uri="{FF2B5EF4-FFF2-40B4-BE49-F238E27FC236}">
                <a16:creationId xmlns:a16="http://schemas.microsoft.com/office/drawing/2014/main" id="{64B45C3A-C452-3694-2123-EE9FF606717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268" y="2538797"/>
            <a:ext cx="286550" cy="3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5;p33">
            <a:extLst>
              <a:ext uri="{FF2B5EF4-FFF2-40B4-BE49-F238E27FC236}">
                <a16:creationId xmlns:a16="http://schemas.microsoft.com/office/drawing/2014/main" id="{F7AA2BBA-0E30-C89A-0366-F578710AB16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007" y="2585669"/>
            <a:ext cx="595786" cy="3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6;p33">
            <a:extLst>
              <a:ext uri="{FF2B5EF4-FFF2-40B4-BE49-F238E27FC236}">
                <a16:creationId xmlns:a16="http://schemas.microsoft.com/office/drawing/2014/main" id="{A3F0C69F-D4F2-25C5-5334-E9B9C9F31D4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1632" y="2886557"/>
            <a:ext cx="149261" cy="2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7;p33">
            <a:extLst>
              <a:ext uri="{FF2B5EF4-FFF2-40B4-BE49-F238E27FC236}">
                <a16:creationId xmlns:a16="http://schemas.microsoft.com/office/drawing/2014/main" id="{918355D8-63B2-F5AF-86AD-4E483DD12FA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3618" y="2924221"/>
            <a:ext cx="248575" cy="1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6;p32">
            <a:extLst>
              <a:ext uri="{FF2B5EF4-FFF2-40B4-BE49-F238E27FC236}">
                <a16:creationId xmlns:a16="http://schemas.microsoft.com/office/drawing/2014/main" id="{7B77F53C-4339-832C-AABF-0929113038A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9155" y="4929935"/>
            <a:ext cx="4506452" cy="40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77;p32">
            <a:extLst>
              <a:ext uri="{FF2B5EF4-FFF2-40B4-BE49-F238E27FC236}">
                <a16:creationId xmlns:a16="http://schemas.microsoft.com/office/drawing/2014/main" id="{B0977DFE-864A-95EF-CAF3-4D19A786C7AF}"/>
              </a:ext>
            </a:extLst>
          </p:cNvPr>
          <p:cNvSpPr/>
          <p:nvPr/>
        </p:nvSpPr>
        <p:spPr>
          <a:xfrm>
            <a:off x="5984201" y="4916826"/>
            <a:ext cx="1871400" cy="432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78;p32">
            <a:extLst>
              <a:ext uri="{FF2B5EF4-FFF2-40B4-BE49-F238E27FC236}">
                <a16:creationId xmlns:a16="http://schemas.microsoft.com/office/drawing/2014/main" id="{1AA15DD7-C35A-42DD-AD4B-36D810B8130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0617" y="5408128"/>
            <a:ext cx="4908851" cy="39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79;p32">
            <a:extLst>
              <a:ext uri="{FF2B5EF4-FFF2-40B4-BE49-F238E27FC236}">
                <a16:creationId xmlns:a16="http://schemas.microsoft.com/office/drawing/2014/main" id="{FDAF2741-5854-459D-73DF-93B1CE4BADDC}"/>
              </a:ext>
            </a:extLst>
          </p:cNvPr>
          <p:cNvSpPr/>
          <p:nvPr/>
        </p:nvSpPr>
        <p:spPr>
          <a:xfrm>
            <a:off x="5989110" y="5416806"/>
            <a:ext cx="2273700" cy="432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41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82932F-6CB6-B9F0-A1D6-6794D344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610-1632-F6B7-606A-962F8852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ERM MDP Algorithms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D92F11-3643-9D34-56E2-825830F4B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976" y="679883"/>
            <a:ext cx="7844145" cy="54982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9616-DAED-D733-7AB9-9DA7216E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989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AE032-EBC9-A415-3082-8B71224C3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503-5EBA-3E94-7526-FBF064E8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Entropic Based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E9FB-14F0-44ED-82D7-AF2C65D8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Solve ERM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n-MY" dirty="0"/>
              <a:t>Optimal (finite horizon) 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r>
              <a:rPr lang="en-MY" dirty="0"/>
              <a:t>Solve </a:t>
            </a:r>
            <a:r>
              <a:rPr lang="en-MY" dirty="0" err="1"/>
              <a:t>EVaR</a:t>
            </a:r>
            <a:r>
              <a:rPr lang="en-MY" dirty="0"/>
              <a:t>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l-GR" dirty="0"/>
              <a:t>δ-</a:t>
            </a:r>
            <a:r>
              <a:rPr lang="en-MY" dirty="0"/>
              <a:t>optimal policy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BC4AF-1784-3EA1-8A30-B75BCFF2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85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BA3A0-F0CD-261C-5C61-F6D7D3EBC90D}"/>
              </a:ext>
            </a:extLst>
          </p:cNvPr>
          <p:cNvSpPr/>
          <p:nvPr/>
        </p:nvSpPr>
        <p:spPr>
          <a:xfrm>
            <a:off x="339365" y="961534"/>
            <a:ext cx="10840825" cy="1923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50624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E48E-AD4B-5DEF-0AAD-B5B81B3B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C69-7728-1DB6-AB7B-B9F5D284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Entropic Based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66D6-B833-3082-CB57-EC55502C3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Solve ERM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n-MY" dirty="0"/>
              <a:t>Optimal (finite horizon) 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r>
              <a:rPr lang="en-MY" dirty="0"/>
              <a:t>Solve </a:t>
            </a:r>
            <a:r>
              <a:rPr lang="en-MY" dirty="0" err="1"/>
              <a:t>EVaR</a:t>
            </a:r>
            <a:r>
              <a:rPr lang="en-MY" dirty="0"/>
              <a:t> MDP objective in discounted MDP setting</a:t>
            </a:r>
          </a:p>
          <a:p>
            <a:pPr lvl="1"/>
            <a:r>
              <a:rPr lang="en-MY" dirty="0"/>
              <a:t>Polynomial-time algorithm</a:t>
            </a:r>
          </a:p>
          <a:p>
            <a:pPr lvl="1"/>
            <a:r>
              <a:rPr lang="el-GR" dirty="0"/>
              <a:t>δ-</a:t>
            </a:r>
            <a:r>
              <a:rPr lang="en-MY" dirty="0"/>
              <a:t>optimal policy</a:t>
            </a:r>
          </a:p>
          <a:p>
            <a:pPr lvl="1"/>
            <a:r>
              <a:rPr lang="en-MY" dirty="0"/>
              <a:t>History independent policy</a:t>
            </a:r>
          </a:p>
          <a:p>
            <a:endParaRPr lang="en-MY" dirty="0"/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45A4-AD5F-666B-DBDF-0D466A42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86</a:t>
            </a:fld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ED8B18-409F-57BD-8BD8-F8223856D95E}"/>
              </a:ext>
            </a:extLst>
          </p:cNvPr>
          <p:cNvSpPr/>
          <p:nvPr/>
        </p:nvSpPr>
        <p:spPr>
          <a:xfrm>
            <a:off x="339365" y="3133234"/>
            <a:ext cx="10840825" cy="19230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912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89FB0-AB23-99B3-D654-C4B2E36F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2BD8EE-AD0F-68AC-A948-59FC669C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EEDA08-5E83-53B9-7FB2-F33672B9E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EVaR MDP </a:t>
                </a:r>
                <a:r>
                  <a:rPr lang="en" sz="2800" dirty="0">
                    <a:solidFill>
                      <a:schemeClr val="tx1"/>
                    </a:solidFill>
                  </a:rPr>
                  <a:t>reduces to </a:t>
                </a:r>
                <a:r>
                  <a:rPr lang="en" sz="2800" b="1" dirty="0">
                    <a:solidFill>
                      <a:schemeClr val="tx1"/>
                    </a:solidFill>
                  </a:rPr>
                  <a:t>supremum over ERM</a:t>
                </a:r>
                <a:r>
                  <a:rPr lang="en" sz="2800" dirty="0">
                    <a:solidFill>
                      <a:schemeClr val="tx1"/>
                    </a:solidFill>
                  </a:rPr>
                  <a:t> MDPs</a:t>
                </a:r>
              </a:p>
              <a:p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MY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MY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MY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EEDA08-5E83-53B9-7FB2-F33672B9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55D7F-84F0-52E9-DEE2-8662CB4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87</a:t>
            </a:fld>
            <a:endParaRPr lang="en-MY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E324A61-2434-7DDE-9E0D-DF3BA75086CA}"/>
              </a:ext>
            </a:extLst>
          </p:cNvPr>
          <p:cNvSpPr/>
          <p:nvPr/>
        </p:nvSpPr>
        <p:spPr>
          <a:xfrm rot="16200000">
            <a:off x="6993510" y="1910107"/>
            <a:ext cx="233313" cy="29930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640DD-A28B-A47A-F50B-C306021FDE45}"/>
                  </a:ext>
                </a:extLst>
              </p:cNvPr>
              <p:cNvSpPr txBox="1"/>
              <p:nvPr/>
            </p:nvSpPr>
            <p:spPr>
              <a:xfrm>
                <a:off x="6879208" y="3536907"/>
                <a:ext cx="5255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MY" sz="24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MY" sz="2400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ESSTIXThirteen" panose="00000400000000000000" pitchFamily="2" charset="0"/>
                                </a:rPr>
                                <m:t>R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MY" sz="2400" dirty="0">
                  <a:solidFill>
                    <a:schemeClr val="bg2">
                      <a:lumMod val="50000"/>
                    </a:schemeClr>
                  </a:solidFill>
                  <a:latin typeface="ESSTIXThirteen" panose="000004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8640DD-A28B-A47A-F50B-C306021F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08" y="3536907"/>
                <a:ext cx="525544" cy="461665"/>
              </a:xfrm>
              <a:prstGeom prst="rect">
                <a:avLst/>
              </a:prstGeom>
              <a:blipFill>
                <a:blip r:embed="rId3"/>
                <a:stretch>
                  <a:fillRect l="-1149" t="-7895" r="-344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E27D1F-4B8E-C6D3-ED97-A492FC710EDF}"/>
                  </a:ext>
                </a:extLst>
              </p:cNvPr>
              <p:cNvSpPr txBox="1"/>
              <p:nvPr/>
            </p:nvSpPr>
            <p:spPr>
              <a:xfrm>
                <a:off x="6616436" y="5672621"/>
                <a:ext cx="5255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MY" sz="24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MY" sz="2400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ESSTIXThirteen" panose="00000400000000000000" pitchFamily="2" charset="0"/>
                                </a:rPr>
                                <m:t>R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MY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MY" sz="2400" dirty="0">
                  <a:solidFill>
                    <a:schemeClr val="bg2">
                      <a:lumMod val="50000"/>
                    </a:schemeClr>
                  </a:solidFill>
                  <a:latin typeface="ESSTIXThirteen" panose="000004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E27D1F-4B8E-C6D3-ED97-A492FC710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436" y="5672621"/>
                <a:ext cx="525544" cy="461665"/>
              </a:xfrm>
              <a:prstGeom prst="rect">
                <a:avLst/>
              </a:prstGeom>
              <a:blipFill>
                <a:blip r:embed="rId4"/>
                <a:stretch>
                  <a:fillRect l="-2299" t="-8000" r="-2299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4F299F43-E057-73CC-6865-75D8F1A6FCF5}"/>
              </a:ext>
            </a:extLst>
          </p:cNvPr>
          <p:cNvSpPr/>
          <p:nvPr/>
        </p:nvSpPr>
        <p:spPr>
          <a:xfrm rot="16200000">
            <a:off x="6806152" y="4074859"/>
            <a:ext cx="233313" cy="29930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7024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E2E3D3-FDC3-B9C3-2EC4-E55F9CDD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AF4F97-2D66-7376-1543-E86AB1DB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41CB2F-2CFF-8DDF-43D0-09A62EED5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EVaR MDP </a:t>
                </a:r>
                <a:r>
                  <a:rPr lang="en" sz="2800" dirty="0">
                    <a:solidFill>
                      <a:schemeClr val="tx1"/>
                    </a:solidFill>
                  </a:rPr>
                  <a:t>reduces to </a:t>
                </a:r>
                <a:r>
                  <a:rPr lang="en" sz="2800" b="1" dirty="0">
                    <a:solidFill>
                      <a:schemeClr val="tx1"/>
                    </a:solidFill>
                  </a:rPr>
                  <a:t>supremum over ERM</a:t>
                </a:r>
                <a:r>
                  <a:rPr lang="en" sz="2800" dirty="0">
                    <a:solidFill>
                      <a:schemeClr val="tx1"/>
                    </a:solidFill>
                  </a:rPr>
                  <a:t> MDPs</a:t>
                </a: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MY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ESSTIXThirteen" panose="00000400000000000000" pitchFamily="2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i="1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MY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ESSTIXThirteen" panose="00000400000000000000" pitchFamily="2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MY" sz="2800" dirty="0" err="1">
                    <a:solidFill>
                      <a:schemeClr val="bg1"/>
                    </a:solidFill>
                  </a:rPr>
                  <a:t>EVaR</a:t>
                </a:r>
                <a:r>
                  <a:rPr lang="en-MY" sz="2800" dirty="0">
                    <a:solidFill>
                      <a:schemeClr val="bg1"/>
                    </a:solidFill>
                  </a:rPr>
                  <a:t> is not concave for policy optimization </a:t>
                </a:r>
                <a:endParaRPr lang="en-MY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41CB2F-2CFF-8DDF-43D0-09A62EED5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159B1-8E97-DA38-486A-9FAD7D8F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88</a:t>
            </a:fld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CB15C-660D-5088-AAA8-E98DD0FB0E05}"/>
              </a:ext>
            </a:extLst>
          </p:cNvPr>
          <p:cNvSpPr/>
          <p:nvPr/>
        </p:nvSpPr>
        <p:spPr>
          <a:xfrm>
            <a:off x="6023727" y="1451727"/>
            <a:ext cx="2630079" cy="9332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060496A1-375B-3DBD-9A1B-2F21B0E1CBF4}"/>
              </a:ext>
            </a:extLst>
          </p:cNvPr>
          <p:cNvSpPr/>
          <p:nvPr/>
        </p:nvSpPr>
        <p:spPr>
          <a:xfrm rot="16200000">
            <a:off x="7833676" y="688156"/>
            <a:ext cx="405352" cy="40252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8AAB6B-7A39-16C3-2828-D95B169A982E}"/>
                  </a:ext>
                </a:extLst>
              </p:cNvPr>
              <p:cNvSpPr txBox="1"/>
              <p:nvPr/>
            </p:nvSpPr>
            <p:spPr>
              <a:xfrm>
                <a:off x="7646318" y="2860779"/>
                <a:ext cx="780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MY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MY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MY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8AAB6B-7A39-16C3-2828-D95B169A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318" y="2860779"/>
                <a:ext cx="780067" cy="461665"/>
              </a:xfrm>
              <a:prstGeom prst="rect">
                <a:avLst/>
              </a:prstGeom>
              <a:blipFill>
                <a:blip r:embed="rId3"/>
                <a:stretch>
                  <a:fillRect l="-2344" r="-10156" b="-15789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50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650E0-7DB5-A20C-E1A2-8D9CCF39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A7D92-C820-8E0D-B218-3EE2BF2F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062FA7-BDC1-8E45-261A-91F327BCE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EVaR MDP </a:t>
                </a:r>
                <a:r>
                  <a:rPr lang="en" sz="2800" dirty="0">
                    <a:solidFill>
                      <a:schemeClr val="tx1"/>
                    </a:solidFill>
                  </a:rPr>
                  <a:t>reduces to </a:t>
                </a:r>
                <a:r>
                  <a:rPr lang="en" sz="2800" b="1" dirty="0">
                    <a:solidFill>
                      <a:schemeClr val="tx1"/>
                    </a:solidFill>
                  </a:rPr>
                  <a:t>supremum over ERM</a:t>
                </a:r>
                <a:r>
                  <a:rPr lang="en" sz="2800" dirty="0">
                    <a:solidFill>
                      <a:schemeClr val="tx1"/>
                    </a:solidFill>
                  </a:rPr>
                  <a:t> MDPs</a:t>
                </a: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MY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ESSTIXThirteen" panose="00000400000000000000" pitchFamily="2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i="1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MY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ESSTIXThirteen" panose="00000400000000000000" pitchFamily="2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MY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MY" sz="2800" dirty="0" err="1">
                    <a:solidFill>
                      <a:schemeClr val="dk1"/>
                    </a:solidFill>
                  </a:rPr>
                  <a:t>EVaR</a:t>
                </a:r>
                <a:r>
                  <a:rPr lang="en-MY" sz="2800" dirty="0">
                    <a:solidFill>
                      <a:schemeClr val="dk1"/>
                    </a:solidFill>
                  </a:rPr>
                  <a:t> is </a:t>
                </a:r>
                <a:r>
                  <a:rPr lang="en-MY" sz="2800" dirty="0">
                    <a:solidFill>
                      <a:srgbClr val="FF0000"/>
                    </a:solidFill>
                  </a:rPr>
                  <a:t>not concave</a:t>
                </a:r>
                <a:r>
                  <a:rPr lang="en-MY" sz="2800" dirty="0">
                    <a:solidFill>
                      <a:schemeClr val="dk1"/>
                    </a:solidFill>
                  </a:rPr>
                  <a:t> for policy optimization over </a:t>
                </a:r>
                <a14:m>
                  <m:oMath xmlns:m="http://schemas.openxmlformats.org/officeDocument/2006/math">
                    <m:r>
                      <a:rPr lang="en-MY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MY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MY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4062FA7-BDC1-8E45-261A-91F327BCE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3CF46-1E1A-A357-07CE-EC9EB2CE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89</a:t>
            </a:fld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2B819-5286-74E4-63BC-6A56718D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4" b="14515"/>
          <a:stretch/>
        </p:blipFill>
        <p:spPr>
          <a:xfrm>
            <a:off x="1401449" y="3320112"/>
            <a:ext cx="10040980" cy="2955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921DE3-1D29-B36F-5950-5F1E8C8980DD}"/>
                  </a:ext>
                </a:extLst>
              </p:cNvPr>
              <p:cNvSpPr txBox="1"/>
              <p:nvPr/>
            </p:nvSpPr>
            <p:spPr>
              <a:xfrm>
                <a:off x="7500928" y="2865372"/>
                <a:ext cx="3955798" cy="454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Concavity of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MY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MY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EVaR</m:t>
                        </m:r>
                      </m:e>
                      <m:sub>
                        <m:r>
                          <a:rPr lang="en-MY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MY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921DE3-1D29-B36F-5950-5F1E8C898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28" y="2865372"/>
                <a:ext cx="3955798" cy="454740"/>
              </a:xfrm>
              <a:prstGeom prst="rect">
                <a:avLst/>
              </a:prstGeom>
              <a:blipFill>
                <a:blip r:embed="rId4"/>
                <a:stretch>
                  <a:fillRect l="-1233" t="-400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D18B1B-B584-13F8-895F-B06D5D4C7FF2}"/>
                  </a:ext>
                </a:extLst>
              </p:cNvPr>
              <p:cNvSpPr txBox="1"/>
              <p:nvPr/>
            </p:nvSpPr>
            <p:spPr>
              <a:xfrm>
                <a:off x="2413262" y="2865372"/>
                <a:ext cx="2846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Concavity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MY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EVaR</m:t>
                        </m:r>
                      </m:e>
                      <m:sub>
                        <m:r>
                          <a:rPr lang="en-MY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MY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MY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D18B1B-B584-13F8-895F-B06D5D4C7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262" y="2865372"/>
                <a:ext cx="2846894" cy="369332"/>
              </a:xfrm>
              <a:prstGeom prst="rect">
                <a:avLst/>
              </a:prstGeom>
              <a:blipFill>
                <a:blip r:embed="rId5"/>
                <a:stretch>
                  <a:fillRect l="-192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471ACF-3332-DF86-389E-261C460ED316}"/>
              </a:ext>
            </a:extLst>
          </p:cNvPr>
          <p:cNvSpPr/>
          <p:nvPr/>
        </p:nvSpPr>
        <p:spPr>
          <a:xfrm>
            <a:off x="5957740" y="1432874"/>
            <a:ext cx="4157221" cy="97096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50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DEB1-C99A-D091-A101-635F9CD9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DF251-4CA8-92AA-B9A2-C94F908B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55189A-9A6C-DB63-479B-8AACB422C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/>
                  <a:t>Goal: </a:t>
                </a:r>
                <a:r>
                  <a:rPr lang="en-MY" b="0" dirty="0">
                    <a:solidFill>
                      <a:schemeClr val="dk1"/>
                    </a:solidFill>
                  </a:rPr>
                  <a:t>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MY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MY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maximizes expected total discounted rewards.</a:t>
                </a:r>
                <a:br>
                  <a:rPr lang="en-MY" b="0" dirty="0">
                    <a:solidFill>
                      <a:schemeClr val="dk1"/>
                    </a:solidFill>
                  </a:rPr>
                </a:br>
                <a:endParaRPr lang="en-MY" b="0" dirty="0">
                  <a:solidFill>
                    <a:schemeClr val="dk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)≔</m:t>
                    </m:r>
                    <m:limLow>
                      <m:limLow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MY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MY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MY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MY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MY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MY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MY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MY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MY" b="0" dirty="0">
                    <a:solidFill>
                      <a:schemeClr val="dk1"/>
                    </a:solidFill>
                  </a:rPr>
                  <a:t>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rgbClr val="214885"/>
                    </a:solidFill>
                  </a:rPr>
                  <a:t>			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MY" b="0" dirty="0">
                    <a:solidFill>
                      <a:schemeClr val="bg1"/>
                    </a:solidFill>
                  </a:rPr>
                  <a:t>Solution: Dynamic Programming (Value Iteration)</a:t>
                </a: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MY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MY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MY" sz="2800" dirty="0">
                  <a:solidFill>
                    <a:schemeClr val="bg1"/>
                  </a:solidFill>
                </a:endParaRPr>
              </a:p>
              <a:p>
                <a:pPr marL="0" lv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MY" b="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55189A-9A6C-DB63-479B-8AACB422C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7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56DC2-8F84-9979-6397-F855FAED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</a:t>
            </a:fld>
            <a:endParaRPr lang="en-MY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D363475-12CD-B9D0-F48D-11DE55F71CEA}"/>
              </a:ext>
            </a:extLst>
          </p:cNvPr>
          <p:cNvSpPr/>
          <p:nvPr/>
        </p:nvSpPr>
        <p:spPr>
          <a:xfrm flipH="1">
            <a:off x="8163612" y="1574276"/>
            <a:ext cx="4045972" cy="2820245"/>
          </a:xfrm>
          <a:prstGeom prst="cloud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08B256-4E16-D952-ACF4-203F76BD6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20492"/>
              </p:ext>
            </p:extLst>
          </p:nvPr>
        </p:nvGraphicFramePr>
        <p:xfrm>
          <a:off x="9153425" y="2023988"/>
          <a:ext cx="23036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41">
                  <a:extLst>
                    <a:ext uri="{9D8B030D-6E8A-4147-A177-3AD203B41FA5}">
                      <a16:colId xmlns:a16="http://schemas.microsoft.com/office/drawing/2014/main" val="3620939920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1704659207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89278946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774554794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3958834601"/>
                    </a:ext>
                  </a:extLst>
                </a:gridCol>
                <a:gridCol w="383941">
                  <a:extLst>
                    <a:ext uri="{9D8B030D-6E8A-4147-A177-3AD203B41FA5}">
                      <a16:colId xmlns:a16="http://schemas.microsoft.com/office/drawing/2014/main" val="2175096557"/>
                    </a:ext>
                  </a:extLst>
                </a:gridCol>
              </a:tblGrid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978245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378454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86422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↓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91469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☠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MY" sz="2800" b="1" dirty="0">
                        <a:latin typeface="Bradley Hand ITC" panose="03070402050302030203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latin typeface="Arial" panose="020B0604020202020204" pitchFamily="34" charset="0"/>
                          <a:ea typeface="BatangChe" panose="02030609000101010101" pitchFamily="49" charset="-127"/>
                          <a:cs typeface="Arial" panose="020B0604020202020204" pitchFamily="34" charset="0"/>
                        </a:rPr>
                        <a:t>💎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57697"/>
                  </a:ext>
                </a:extLst>
              </a:tr>
            </a:tbl>
          </a:graphicData>
        </a:graphic>
      </p:graphicFrame>
      <p:pic>
        <p:nvPicPr>
          <p:cNvPr id="8" name="Picture 7" descr="A cartoon robot with blue eyes&#10;&#10;Description automatically generated">
            <a:extLst>
              <a:ext uri="{FF2B5EF4-FFF2-40B4-BE49-F238E27FC236}">
                <a16:creationId xmlns:a16="http://schemas.microsoft.com/office/drawing/2014/main" id="{C133C5EA-91B7-57A3-C6BA-12C4693ECD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92" y="4137078"/>
            <a:ext cx="1016657" cy="1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B522-E9C9-F55E-5187-6BF1AE88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2DDEC-7B3B-B52B-9B9F-2155FF27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9D66A4-2AB8-DBA1-9EA0-0B5426121C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EVaR MDP </a:t>
                </a:r>
                <a:r>
                  <a:rPr lang="en" sz="2800" dirty="0">
                    <a:solidFill>
                      <a:schemeClr val="tx1"/>
                    </a:solidFill>
                  </a:rPr>
                  <a:t>reduces to </a:t>
                </a:r>
                <a:r>
                  <a:rPr lang="en" sz="2800" b="1" dirty="0">
                    <a:solidFill>
                      <a:schemeClr val="tx1"/>
                    </a:solidFill>
                  </a:rPr>
                  <a:t>supremum over ERM</a:t>
                </a:r>
                <a:r>
                  <a:rPr lang="en" sz="2800" dirty="0">
                    <a:solidFill>
                      <a:schemeClr val="tx1"/>
                    </a:solidFill>
                  </a:rPr>
                  <a:t> MDPs</a:t>
                </a: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MY" sz="2000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ESSTIXThirteen" panose="00000400000000000000" pitchFamily="2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MY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000" i="1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MY" sz="2000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ESSTIXThirteen" panose="00000400000000000000" pitchFamily="2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MY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9D66A4-2AB8-DBA1-9EA0-0B5426121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6451A-31EE-FC32-0191-41BC1EF4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90</a:t>
            </a:fld>
            <a:endParaRPr lang="en-MY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38A77A-AB13-895F-ED11-FC58841D8520}"/>
              </a:ext>
            </a:extLst>
          </p:cNvPr>
          <p:cNvSpPr/>
          <p:nvPr/>
        </p:nvSpPr>
        <p:spPr>
          <a:xfrm>
            <a:off x="6024881" y="1503679"/>
            <a:ext cx="1869440" cy="61976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1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EE09-1E89-04A8-9E16-4F617C5FC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DC7F83-B03D-A860-867A-23CBD136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0C771C-CDA6-8E15-EDC3-2B3D37E37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>
                    <a:solidFill>
                      <a:schemeClr val="tx1"/>
                    </a:solidFill>
                  </a:rPr>
                  <a:t>EVaR MDP </a:t>
                </a:r>
                <a:r>
                  <a:rPr lang="en" sz="2800" dirty="0">
                    <a:solidFill>
                      <a:schemeClr val="tx1"/>
                    </a:solidFill>
                  </a:rPr>
                  <a:t>reduces to </a:t>
                </a:r>
                <a:r>
                  <a:rPr lang="en" sz="2800" b="1" dirty="0">
                    <a:solidFill>
                      <a:schemeClr val="tx1"/>
                    </a:solidFill>
                  </a:rPr>
                  <a:t>supremum over ERM</a:t>
                </a:r>
                <a:r>
                  <a:rPr lang="en" sz="2800" dirty="0">
                    <a:solidFill>
                      <a:schemeClr val="tx1"/>
                    </a:solidFill>
                  </a:rPr>
                  <a:t> MDPs</a:t>
                </a:r>
                <a:endParaRPr lang="en-MY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MY" sz="2000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ESSTIXThirteen" panose="00000400000000000000" pitchFamily="2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MY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lim>
                      </m:limLow>
                      <m:r>
                        <a:rPr lang="en-MY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000" i="1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MY" sz="2000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ESSTIXThirteen" panose="00000400000000000000" pitchFamily="2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MY" sz="2800" dirty="0">
                    <a:solidFill>
                      <a:schemeClr val="dk1"/>
                    </a:solidFill>
                  </a:rPr>
                  <a:t>Discretized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EVaR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MY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MY" sz="2000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ESSTIXThirteen" panose="00000400000000000000" pitchFamily="2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limLow>
                        <m:limLow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b>
                            <m:sSub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lim>
                      </m:limLow>
                      <m:r>
                        <a:rPr lang="en-MY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limLow>
                                <m:limLow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  <m: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MY" sz="2000" b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ERM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000" i="1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MY" sz="2000" dirty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ESSTIXThirteen" panose="00000400000000000000" pitchFamily="2" charset="0"/>
                                        </a:rPr>
                                        <m:t>R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MY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MY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MY" sz="20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MY" sz="2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MY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MY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MY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MY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MY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MY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MY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MY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MY" sz="2000" dirty="0"/>
                  <a:t> is constructed with </a:t>
                </a:r>
                <a14:m>
                  <m:oMath xmlns:m="http://schemas.openxmlformats.org/officeDocument/2006/math">
                    <m:r>
                      <a:rPr lang="en-MY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MY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MY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MY" sz="2000" dirty="0"/>
                  <a:t> is a magnitude of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MY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MY" sz="20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MY" sz="2000" dirty="0"/>
                  <a:t> for</a:t>
                </a:r>
              </a:p>
              <a:p>
                <a:pPr marL="457200" lvl="1" indent="0">
                  <a:buNone/>
                </a:pPr>
                <a:endParaRPr lang="en-MY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p>
                            <m:sSup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MY" sz="2000" dirty="0">
                                              <a:solidFill>
                                                <a:schemeClr val="tx1"/>
                                              </a:solidFill>
                                              <a:latin typeface="ESSTIXThirteen" panose="00000400000000000000" pitchFamily="2" charset="0"/>
                                            </a:rPr>
                                            <m:t>R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MY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  <m:r>
                                    <a:rPr lang="en-MY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MY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MY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MY" sz="2000" dirty="0">
                                              <a:solidFill>
                                                <a:schemeClr val="tx1"/>
                                              </a:solidFill>
                                              <a:latin typeface="ESSTIXThirteen" panose="00000400000000000000" pitchFamily="2" charset="0"/>
                                            </a:rPr>
                                            <m:t>R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MY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, </m:t>
                      </m:r>
                      <m:sSub>
                        <m:sSubPr>
                          <m:ctrlPr>
                            <a:rPr lang="en-MY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MY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MY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,</m:t>
                      </m:r>
                      <m:sSub>
                        <m:sSub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sub>
                      </m:sSub>
                      <m:r>
                        <a:rPr lang="en-MY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MY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MY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a:rPr lang="en-MY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MY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MY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MY" sz="2000" dirty="0"/>
                  <a:t>then the suboptimality of this discretized is less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MY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MY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MY" sz="2000" dirty="0"/>
                  <a:t> </a:t>
                </a:r>
                <a:r>
                  <a:rPr lang="en-MY" sz="2000" dirty="0">
                    <a:solidFill>
                      <a:srgbClr val="338941"/>
                    </a:solidFill>
                  </a:rPr>
                  <a:t>[new results]</a:t>
                </a:r>
                <a:r>
                  <a:rPr lang="en-MY" sz="20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E0C771C-CDA6-8E15-EDC3-2B3D37E37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92C8F-B19E-7778-5FA7-9615EFE0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91</a:t>
            </a:fld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2E5512-98B1-1758-6212-858C06B6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344" y="4992370"/>
            <a:ext cx="548346" cy="3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133A-61FF-B5F5-A313-EABF7EC7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F9CB9E-CE88-9A94-B343-E27BF68F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1F7C8-A344-F160-8F30-5C144B9BD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800" dirty="0">
                <a:solidFill>
                  <a:schemeClr val="dk1"/>
                </a:solidFill>
              </a:rPr>
              <a:t>Discretized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038E4-F34F-2C7C-A66A-080E1365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92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5DC8E-BCF3-FFBF-7BC2-3A89ACE77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760" y="1690668"/>
            <a:ext cx="7104215" cy="385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0DD91-A845-CD2E-0C13-D57A9E037FDC}"/>
                  </a:ext>
                </a:extLst>
              </p:cNvPr>
              <p:cNvSpPr txBox="1"/>
              <p:nvPr/>
            </p:nvSpPr>
            <p:spPr>
              <a:xfrm>
                <a:off x="2602401" y="5397232"/>
                <a:ext cx="9103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sz="1800" dirty="0"/>
                  <a:t>the suboptimality of this discretized is less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MY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18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MY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MY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MY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MY" sz="18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MY" sz="1800" dirty="0"/>
                  <a:t> </a:t>
                </a:r>
                <a:r>
                  <a:rPr lang="en-MY" sz="1800" dirty="0">
                    <a:solidFill>
                      <a:srgbClr val="338941"/>
                    </a:solidFill>
                  </a:rPr>
                  <a:t>[new results]</a:t>
                </a:r>
                <a:r>
                  <a:rPr lang="en-MY" sz="1800" dirty="0"/>
                  <a:t>.</a:t>
                </a:r>
                <a:endParaRPr lang="en-M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30DD91-A845-CD2E-0C13-D57A9E03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01" y="5397232"/>
                <a:ext cx="9103936" cy="369332"/>
              </a:xfrm>
              <a:prstGeom prst="rect">
                <a:avLst/>
              </a:prstGeom>
              <a:blipFill>
                <a:blip r:embed="rId3"/>
                <a:stretch>
                  <a:fillRect l="-603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0E4DA8-308B-78FB-25ED-EBE4D8FC342A}"/>
                  </a:ext>
                </a:extLst>
              </p:cNvPr>
              <p:cNvSpPr txBox="1"/>
              <p:nvPr/>
            </p:nvSpPr>
            <p:spPr>
              <a:xfrm>
                <a:off x="5061098" y="1521391"/>
                <a:ext cx="36188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600" dirty="0"/>
                  <a:t>Discretization for </a:t>
                </a:r>
                <a14:m>
                  <m:oMath xmlns:m="http://schemas.openxmlformats.org/officeDocument/2006/math">
                    <m:r>
                      <a:rPr lang="en-MY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sz="16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MY" sz="1600" dirty="0"/>
                  <a:t> and </a:t>
                </a:r>
                <a14:m>
                  <m:oMath xmlns:m="http://schemas.openxmlformats.org/officeDocument/2006/math">
                    <m:r>
                      <a:rPr lang="en-MY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MY" sz="16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MY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MY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0E4DA8-308B-78FB-25ED-EBE4D8FC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098" y="1521391"/>
                <a:ext cx="3618823" cy="338554"/>
              </a:xfrm>
              <a:prstGeom prst="rect">
                <a:avLst/>
              </a:prstGeom>
              <a:blipFill>
                <a:blip r:embed="rId4"/>
                <a:stretch>
                  <a:fillRect l="-842" t="-5455" b="-23636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DB99-7A3E-23AB-63DA-77AEBD60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64AE30-BD6E-0160-D408-F0D419F6E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83" y="1442890"/>
            <a:ext cx="10043834" cy="44269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A043D-CFF3-5737-A647-736547FF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735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AAD53-3926-A6C6-6A6C-D5681C99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5F77-647D-26ED-8421-06DB528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EVaR</a:t>
            </a:r>
            <a:r>
              <a:rPr lang="en-MY" dirty="0"/>
              <a:t>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20BB-F9E8-2AA8-2706-BD3AC094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Visualize 5% </a:t>
            </a:r>
            <a:r>
              <a:rPr lang="en-MY" dirty="0" err="1"/>
              <a:t>EVaR</a:t>
            </a:r>
            <a:r>
              <a:rPr lang="en-MY" dirty="0"/>
              <a:t> MDP policy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3B96D-06FA-C187-8BF1-C1ADFBD8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94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37D2B-4D70-CA2F-4F2B-02F24D7C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180" y="1630837"/>
            <a:ext cx="10607625" cy="4546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EA7C1-3EF5-8873-9A2E-B5D90B99CDD4}"/>
              </a:ext>
            </a:extLst>
          </p:cNvPr>
          <p:cNvSpPr txBox="1"/>
          <p:nvPr/>
        </p:nvSpPr>
        <p:spPr>
          <a:xfrm rot="16200000">
            <a:off x="5520041" y="3565132"/>
            <a:ext cx="11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1B55E-256B-D3F1-CB15-A6CAC062D721}"/>
              </a:ext>
            </a:extLst>
          </p:cNvPr>
          <p:cNvSpPr txBox="1"/>
          <p:nvPr/>
        </p:nvSpPr>
        <p:spPr>
          <a:xfrm>
            <a:off x="7614257" y="5992297"/>
            <a:ext cx="32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discounted cumulative reward</a:t>
            </a:r>
          </a:p>
        </p:txBody>
      </p:sp>
    </p:spTree>
    <p:extLst>
      <p:ext uri="{BB962C8B-B14F-4D97-AF65-F5344CB8AC3E}">
        <p14:creationId xmlns:p14="http://schemas.microsoft.com/office/powerpoint/2010/main" val="173998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4A3BA-9AD9-ECA0-27CB-1F742A81A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A6255-67BB-0224-4116-B8C11486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3EEE4-9FE0-13AA-1D57-9213F8AA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95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615A7F6-18F9-2988-B0DD-C9A497D7C6F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6639650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F615A7F6-18F9-2988-B0DD-C9A497D7C6F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6639650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EVaR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MDP is a computationally feasible method to approximate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CVaR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dirty="0">
                              <a:solidFill>
                                <a:schemeClr val="tx1"/>
                              </a:solidFill>
                            </a:rPr>
                            <a:t>Li et al. [2022], Hau et al [2023a]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Practical algorithm for </a:t>
                          </a:r>
                          <a:r>
                            <a:rPr lang="en-MY" sz="1400" dirty="0" err="1">
                              <a:solidFill>
                                <a:srgbClr val="FFFFCC"/>
                              </a:solidFill>
                            </a:rPr>
                            <a:t>VaR</a:t>
                          </a:r>
                          <a:r>
                            <a:rPr lang="en-MY" sz="1400" dirty="0">
                              <a:solidFill>
                                <a:srgbClr val="FFFFCC"/>
                              </a:solidFill>
                            </a:rPr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706ACE-D6DB-CC8E-C048-7742F53B896F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7030A0"/>
                </a:solidFill>
              </a:rPr>
              <a:t>Entropic Based MDP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8BD554-43D5-E283-83C8-DF56898794B5}"/>
              </a:ext>
            </a:extLst>
          </p:cNvPr>
          <p:cNvSpPr/>
          <p:nvPr/>
        </p:nvSpPr>
        <p:spPr>
          <a:xfrm>
            <a:off x="3101419" y="4290842"/>
            <a:ext cx="2177591" cy="92218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7FF48-C96D-EFA9-9010-281957DE7DCC}"/>
              </a:ext>
            </a:extLst>
          </p:cNvPr>
          <p:cNvSpPr/>
          <p:nvPr/>
        </p:nvSpPr>
        <p:spPr>
          <a:xfrm>
            <a:off x="9596488" y="2967908"/>
            <a:ext cx="2177591" cy="22451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471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3784-4EBD-36BD-0BEA-A29958AF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2EBE44-C4F2-96FB-CF51-5FD6D5AC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Contributions on Risk Sensitive MDP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A3CDAD-5374-2F05-4037-59764B94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96</a:t>
            </a:fld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A87319-6393-5B89-BC47-16D49EE778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5984609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Objective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𝕄</m:t>
                              </m:r>
                            </m:oMath>
                          </a14:m>
                          <a:r>
                            <a:rPr lang="en-US" sz="2000" b="1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1" i="0" kern="1200" dirty="0" err="1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834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polynomial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-optimal algorithm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solving EVaR and ERM MDPs.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5053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1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Li et al. [2022], Hau et al [2023a]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Hau et al [2025]</a:t>
                          </a:r>
                          <a:endParaRPr lang="en-US" sz="1400" b="0" dirty="0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A87319-6393-5B89-BC47-16D49EE7785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5984609"/>
                  </p:ext>
                </p:extLst>
              </p:nvPr>
            </p:nvGraphicFramePr>
            <p:xfrm>
              <a:off x="922579" y="2079707"/>
              <a:ext cx="10851500" cy="3825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0300">
                      <a:extLst>
                        <a:ext uri="{9D8B030D-6E8A-4147-A177-3AD203B41FA5}">
                          <a16:colId xmlns:a16="http://schemas.microsoft.com/office/drawing/2014/main" val="529107679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52766461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26263957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1935570273"/>
                        </a:ext>
                      </a:extLst>
                    </a:gridCol>
                    <a:gridCol w="2170300">
                      <a:extLst>
                        <a:ext uri="{9D8B030D-6E8A-4147-A177-3AD203B41FA5}">
                          <a16:colId xmlns:a16="http://schemas.microsoft.com/office/drawing/2014/main" val="2470109972"/>
                        </a:ext>
                      </a:extLst>
                    </a:gridCol>
                  </a:tblGrid>
                  <a:tr h="821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1" t="-741" r="-401404" b="-37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Primal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Dual 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1</a:t>
                          </a:r>
                        </a:p>
                      </a:txBody>
                      <a:tcPr anchor="ctr">
                        <a:solidFill>
                          <a:srgbClr val="33894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Contribution 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5044067"/>
                      </a:ext>
                    </a:extLst>
                  </a:tr>
                  <a:tr h="1326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CVaR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MY" sz="1400" b="1" i="0" kern="1200" dirty="0" err="1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Bäuerle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 and Ott [2011]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a-DK" sz="1400" strike="sngStrike" dirty="0">
                              <a:solidFill>
                                <a:schemeClr val="tx1"/>
                              </a:solidFill>
                            </a:rPr>
                            <a:t>Chow et al. [2015], Stanko and Macek [2019], Rigter et al. [2021], Ding and Feinberg [2022], Li et al. [2022].</a:t>
                          </a:r>
                          <a:endParaRPr lang="en-US" sz="1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We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proved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that these dual methods are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incorrect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policy optimization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The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suboptimality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of the policies provided by these methods may be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unbounded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Our EVaR MDP is a computationally efficient method to approximate CVaR.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431828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err="1"/>
                            <a:t>EVaR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Hau [2023b]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strike="sngStrike" dirty="0"/>
                            <a:t>Ni and Lai [2023]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0562" t="-228387" r="-1124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74342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VaR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da-DK" sz="1400" b="1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Li et al. [2022], Hau et al [2023a]</a:t>
                          </a:r>
                          <a:r>
                            <a:rPr lang="en-MY" sz="1400" b="1" i="0" kern="1200" dirty="0">
                              <a:solidFill>
                                <a:schemeClr val="dk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da-DK" sz="1400" b="0" dirty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6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</a:rPr>
                            <a:t>Hau et al [2025]</a:t>
                          </a:r>
                          <a:endParaRPr lang="en-US" sz="1400" b="0" dirty="0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Validate approach and provide a </a:t>
                          </a:r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correct proof 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:r>
                            <a:rPr lang="en-US" sz="1400" b="0" dirty="0" err="1">
                              <a:solidFill>
                                <a:schemeClr val="tx1"/>
                              </a:solidFill>
                            </a:rPr>
                            <a:t>VaR</a:t>
                          </a: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 objective. </a:t>
                          </a:r>
                        </a:p>
                      </a:txBody>
                      <a:tcPr anchor="ctr"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MY" sz="1400" dirty="0"/>
                            <a:t>Practical algorithm for </a:t>
                          </a:r>
                          <a:r>
                            <a:rPr lang="en-MY" sz="1400" dirty="0" err="1"/>
                            <a:t>VaR</a:t>
                          </a:r>
                          <a:r>
                            <a:rPr lang="en-MY" sz="1400" dirty="0"/>
                            <a:t> MDP.</a:t>
                          </a:r>
                        </a:p>
                      </a:txBody>
                      <a:tcPr anchor="ctr"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1686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86400F2-73EB-30A5-9010-4131F151E8A1}"/>
              </a:ext>
            </a:extLst>
          </p:cNvPr>
          <p:cNvSpPr txBox="1">
            <a:spLocks/>
          </p:cNvSpPr>
          <p:nvPr/>
        </p:nvSpPr>
        <p:spPr>
          <a:xfrm>
            <a:off x="527537" y="1055802"/>
            <a:ext cx="11166231" cy="5121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575" indent="-5365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b="1" kern="120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96938" indent="-439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44613" indent="-430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93875" indent="-422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41550" indent="-412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rgbClr val="800000"/>
                </a:solidFill>
              </a:rPr>
              <a:t>Practical </a:t>
            </a:r>
            <a:r>
              <a:rPr lang="en-MY" dirty="0" err="1">
                <a:solidFill>
                  <a:srgbClr val="800000"/>
                </a:solidFill>
              </a:rPr>
              <a:t>VaR</a:t>
            </a:r>
            <a:r>
              <a:rPr lang="en-MY" dirty="0">
                <a:solidFill>
                  <a:srgbClr val="800000"/>
                </a:solidFill>
              </a:rPr>
              <a:t> MDP</a:t>
            </a:r>
          </a:p>
          <a:p>
            <a:endParaRPr lang="en-MY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F63CB-3ED8-4618-F508-59D6115F48DF}"/>
              </a:ext>
            </a:extLst>
          </p:cNvPr>
          <p:cNvSpPr/>
          <p:nvPr/>
        </p:nvSpPr>
        <p:spPr>
          <a:xfrm>
            <a:off x="3081942" y="5188687"/>
            <a:ext cx="4366608" cy="716117"/>
          </a:xfrm>
          <a:prstGeom prst="rect">
            <a:avLst/>
          </a:prstGeom>
          <a:noFill/>
          <a:ln w="38100">
            <a:solidFill>
              <a:srgbClr val="F0B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FDE16F-41C5-7858-821B-6E4C23E770B8}"/>
              </a:ext>
            </a:extLst>
          </p:cNvPr>
          <p:cNvSpPr/>
          <p:nvPr/>
        </p:nvSpPr>
        <p:spPr>
          <a:xfrm>
            <a:off x="9596488" y="5188688"/>
            <a:ext cx="2177591" cy="716117"/>
          </a:xfrm>
          <a:prstGeom prst="rect">
            <a:avLst/>
          </a:prstGeom>
          <a:noFill/>
          <a:ln w="38100">
            <a:solidFill>
              <a:srgbClr val="FFCC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6F7A5-DA4D-7A07-745B-8B841B4B45F9}"/>
              </a:ext>
            </a:extLst>
          </p:cNvPr>
          <p:cNvSpPr/>
          <p:nvPr/>
        </p:nvSpPr>
        <p:spPr>
          <a:xfrm>
            <a:off x="3081942" y="2900265"/>
            <a:ext cx="2175858" cy="1300260"/>
          </a:xfrm>
          <a:prstGeom prst="rect">
            <a:avLst/>
          </a:prstGeom>
          <a:noFill/>
          <a:ln w="38100">
            <a:solidFill>
              <a:srgbClr val="F0B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08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ABAD-DC24-7682-2A17-1752B38E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FD2D21-9F0C-E734-8EA1-736E0A0F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VaR</a:t>
            </a:r>
            <a:r>
              <a:rPr lang="en-MY" dirty="0"/>
              <a:t> MDP Dynamic Program?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8808BEB-8194-D99E-A2A4-DB2DCA0A8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MY" dirty="0" err="1"/>
                  <a:t>VaR</a:t>
                </a:r>
                <a:r>
                  <a:rPr lang="en-MY" dirty="0"/>
                  <a:t> MDP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)≔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MY" sz="2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MY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MY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MY" sz="2800" dirty="0"/>
              </a:p>
              <a:p>
                <a:pPr marL="0" indent="0">
                  <a:buNone/>
                </a:pPr>
                <a:endParaRPr lang="en-MY" dirty="0"/>
              </a:p>
              <a:p>
                <a:r>
                  <a:rPr lang="en-MY" dirty="0"/>
                  <a:t>Value Iteration (Dynamic Program)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dirty="0"/>
              </a:p>
              <a:p>
                <a:pPr marL="0" indent="0">
                  <a:buNone/>
                </a:pPr>
                <a:endParaRPr lang="en-MY" dirty="0"/>
              </a:p>
              <a:p>
                <a:pPr marL="0" indent="0">
                  <a:buNone/>
                </a:pPr>
                <a:r>
                  <a:rPr lang="en-MY" sz="2000" b="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1,2,…,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MY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8808BEB-8194-D99E-A2A4-DB2DCA0A8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F7D03-6E6C-4B34-406D-28D1F254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97</a:t>
            </a:fld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4254C-DCA6-AE25-E334-8DA59D117920}"/>
              </a:ext>
            </a:extLst>
          </p:cNvPr>
          <p:cNvSpPr/>
          <p:nvPr/>
        </p:nvSpPr>
        <p:spPr>
          <a:xfrm>
            <a:off x="3808429" y="5118755"/>
            <a:ext cx="1263192" cy="509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5E29AD-51AA-167A-5783-411437E7A73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071621" y="5373278"/>
            <a:ext cx="71643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E334E4-97CB-23BD-684E-89594AF99634}"/>
              </a:ext>
            </a:extLst>
          </p:cNvPr>
          <p:cNvSpPr txBox="1"/>
          <p:nvPr/>
        </p:nvSpPr>
        <p:spPr>
          <a:xfrm>
            <a:off x="5812139" y="5188612"/>
            <a:ext cx="183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Not practical</a:t>
            </a:r>
          </a:p>
        </p:txBody>
      </p:sp>
    </p:spTree>
    <p:extLst>
      <p:ext uri="{BB962C8B-B14F-4D97-AF65-F5344CB8AC3E}">
        <p14:creationId xmlns:p14="http://schemas.microsoft.com/office/powerpoint/2010/main" val="330081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0142-9BC9-9F67-8043-6FF6029F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58159-12D7-63AA-C7AB-457DBF551F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MY" dirty="0"/>
                  <a:t>Challenges for Practical </a:t>
                </a:r>
                <a:r>
                  <a:rPr lang="en-MY" dirty="0" err="1"/>
                  <a:t>VaR</a:t>
                </a:r>
                <a:r>
                  <a:rPr lang="en-MY" dirty="0"/>
                  <a:t> MDP</a:t>
                </a:r>
              </a:p>
              <a:p>
                <a:pPr lvl="1"/>
                <a:endParaRPr lang="en-MY" dirty="0"/>
              </a:p>
              <a:p>
                <a:pPr lvl="1"/>
                <a:r>
                  <a:rPr lang="en-MY" dirty="0"/>
                  <a:t>Solving DP for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MY" dirty="0"/>
                  <a:t> continuous levels is not computationally feasible.</a:t>
                </a:r>
              </a:p>
              <a:p>
                <a:pPr lvl="2"/>
                <a:r>
                  <a:rPr lang="en-MY" dirty="0"/>
                  <a:t>How to discretized the risk level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MY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MY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MY" dirty="0"/>
                  <a:t> for arbitrary MDP?</a:t>
                </a:r>
                <a:br>
                  <a:rPr lang="en-MY" dirty="0"/>
                </a:br>
                <a:endParaRPr lang="en-MY" dirty="0"/>
              </a:p>
              <a:p>
                <a:pPr marL="0" indent="0">
                  <a:buNone/>
                </a:pPr>
                <a:endParaRPr lang="en-MY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MY" sz="1800" b="0" dirty="0">
                  <a:solidFill>
                    <a:schemeClr val="tx1"/>
                  </a:solidFill>
                </a:endParaRPr>
              </a:p>
              <a:p>
                <a:pPr lvl="1"/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58159-12D7-63AA-C7AB-457DBF551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02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62B00-63F9-B3E9-E7A7-E0A7AEA8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98</a:t>
            </a:fld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F5617-F4BF-E521-7615-1CE8504CDE4B}"/>
              </a:ext>
            </a:extLst>
          </p:cNvPr>
          <p:cNvSpPr/>
          <p:nvPr/>
        </p:nvSpPr>
        <p:spPr>
          <a:xfrm>
            <a:off x="791852" y="1687398"/>
            <a:ext cx="10901916" cy="1178350"/>
          </a:xfrm>
          <a:prstGeom prst="rect">
            <a:avLst/>
          </a:prstGeom>
          <a:solidFill>
            <a:srgbClr val="92D050">
              <a:alpha val="20000"/>
            </a:srgbClr>
          </a:solidFill>
          <a:ln w="38100">
            <a:solidFill>
              <a:srgbClr val="338941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765D78-DE2C-9C0C-8BF6-C2009F13BB53}"/>
                  </a:ext>
                </a:extLst>
              </p:cNvPr>
              <p:cNvSpPr txBox="1"/>
              <p:nvPr/>
            </p:nvSpPr>
            <p:spPr>
              <a:xfrm>
                <a:off x="1405602" y="3355368"/>
                <a:ext cx="938079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sup</m:t>
                          </m:r>
                        </m:e>
                        <m:lim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MY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MY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MY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lim>
                      </m:limLow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 </m:t>
                          </m:r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MY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MY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MY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MY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MY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MY" sz="2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𝑠𝑎</m:t>
                                      </m:r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MY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MY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MY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765D78-DE2C-9C0C-8BF6-C2009F13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02" y="3355368"/>
                <a:ext cx="9380795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6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ED97-AA74-9971-B7B7-FCDF71DB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6675-20EC-CC39-8D30-FEBB77F8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Practical </a:t>
            </a:r>
            <a:r>
              <a:rPr lang="en-MY" dirty="0" err="1"/>
              <a:t>VaR</a:t>
            </a:r>
            <a:r>
              <a:rPr lang="en-MY" dirty="0"/>
              <a:t>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86A0B-5CEA-03C9-2284-27A40C827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MY" dirty="0"/>
                  <a:t>Follow the policy of a lower approximation value function.</a:t>
                </a:r>
              </a:p>
              <a:p>
                <a:pPr lvl="1"/>
                <a:r>
                  <a:rPr lang="en-MY" dirty="0"/>
                  <a:t>Uniform discretization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f>
                      <m:fPr>
                        <m:ctrlP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MY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MY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MY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MY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bar>
                    <m:d>
                      <m:dPr>
                        <m:ctrlP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f>
                      <m:fPr>
                        <m:ctrlP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MY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r>
                      <a:rPr lang="en-MY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MY" b="1" dirty="0">
                  <a:solidFill>
                    <a:srgbClr val="00B050"/>
                  </a:solidFill>
                </a:endParaRPr>
              </a:p>
              <a:p>
                <a:pPr lvl="1"/>
                <a:endParaRPr lang="en-MY" b="1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endParaRPr lang="en-MY" dirty="0"/>
              </a:p>
              <a:p>
                <a:pPr lvl="1"/>
                <a:r>
                  <a:rPr lang="en-MY" b="0" dirty="0">
                    <a:solidFill>
                      <a:schemeClr val="tx1"/>
                    </a:solidFill>
                  </a:rPr>
                  <a:t>We proved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MY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e>
                      <m:sub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bar>
                          <m:barPr>
                            <m:ctrlPr>
                              <a:rPr lang="en-MY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MY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bar>
                      </m:sup>
                    </m:sSubSup>
                    <m:d>
                      <m:dPr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MY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MY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MY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MY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MY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MY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MY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086A0B-5CEA-03C9-2284-27A40C827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3" t="-285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0AEE-E748-5D99-46F6-FAFE6FB5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28A99-8EAE-4B45-8258-49EDCE245506}" type="slidenum">
              <a:rPr lang="en-MY" smtClean="0"/>
              <a:t>99</a:t>
            </a:fld>
            <a:endParaRPr lang="en-MY"/>
          </a:p>
        </p:txBody>
      </p:sp>
      <p:pic>
        <p:nvPicPr>
          <p:cNvPr id="12" name="Picture 11" descr="A graph with red green and blue lines&#10;&#10;Description automatically generated">
            <a:extLst>
              <a:ext uri="{FF2B5EF4-FFF2-40B4-BE49-F238E27FC236}">
                <a16:creationId xmlns:a16="http://schemas.microsoft.com/office/drawing/2014/main" id="{E0B564F4-B617-7BDE-9BC2-2C4B216FB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0" y="1507241"/>
            <a:ext cx="5765276" cy="3843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B8FD13-9762-D109-0EE9-AD10B1F31466}"/>
              </a:ext>
            </a:extLst>
          </p:cNvPr>
          <p:cNvSpPr/>
          <p:nvPr/>
        </p:nvSpPr>
        <p:spPr>
          <a:xfrm>
            <a:off x="5734050" y="3917950"/>
            <a:ext cx="469900" cy="9080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EDCDC-7CA3-8222-3A2B-2AA036CBEEC6}"/>
              </a:ext>
            </a:extLst>
          </p:cNvPr>
          <p:cNvSpPr/>
          <p:nvPr/>
        </p:nvSpPr>
        <p:spPr>
          <a:xfrm>
            <a:off x="6229350" y="3752850"/>
            <a:ext cx="469900" cy="1651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07642-69EF-4B50-468B-49A42D92B593}"/>
              </a:ext>
            </a:extLst>
          </p:cNvPr>
          <p:cNvSpPr/>
          <p:nvPr/>
        </p:nvSpPr>
        <p:spPr>
          <a:xfrm>
            <a:off x="6711466" y="3657600"/>
            <a:ext cx="469900" cy="952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639FA-B024-D368-9D4C-C7B281A371B3}"/>
              </a:ext>
            </a:extLst>
          </p:cNvPr>
          <p:cNvSpPr/>
          <p:nvPr/>
        </p:nvSpPr>
        <p:spPr>
          <a:xfrm>
            <a:off x="7193582" y="3568700"/>
            <a:ext cx="469900" cy="7308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35C1-0C6C-D968-8B11-66612CDA5450}"/>
              </a:ext>
            </a:extLst>
          </p:cNvPr>
          <p:cNvSpPr/>
          <p:nvPr/>
        </p:nvSpPr>
        <p:spPr>
          <a:xfrm>
            <a:off x="7650298" y="3474569"/>
            <a:ext cx="469900" cy="7308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3D4A2A-1AC0-8246-4E28-1900AC0BEB3C}"/>
              </a:ext>
            </a:extLst>
          </p:cNvPr>
          <p:cNvSpPr/>
          <p:nvPr/>
        </p:nvSpPr>
        <p:spPr>
          <a:xfrm>
            <a:off x="8138455" y="3390432"/>
            <a:ext cx="469900" cy="7308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0E5BA-6E03-4597-BA6C-32896FC03E72}"/>
              </a:ext>
            </a:extLst>
          </p:cNvPr>
          <p:cNvSpPr/>
          <p:nvPr/>
        </p:nvSpPr>
        <p:spPr>
          <a:xfrm>
            <a:off x="8614703" y="3285655"/>
            <a:ext cx="469900" cy="9287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3AC5F5-E1BE-2AB1-4D49-4AF0DB78A424}"/>
              </a:ext>
            </a:extLst>
          </p:cNvPr>
          <p:cNvSpPr/>
          <p:nvPr/>
        </p:nvSpPr>
        <p:spPr>
          <a:xfrm>
            <a:off x="9084603" y="3188022"/>
            <a:ext cx="469900" cy="9287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0D33EF-D9E9-DBF5-E49D-7FDDC3199C26}"/>
              </a:ext>
            </a:extLst>
          </p:cNvPr>
          <p:cNvSpPr/>
          <p:nvPr/>
        </p:nvSpPr>
        <p:spPr>
          <a:xfrm>
            <a:off x="9587046" y="3035622"/>
            <a:ext cx="469900" cy="13382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CCE8A-C5C6-565D-2630-7680005DD343}"/>
              </a:ext>
            </a:extLst>
          </p:cNvPr>
          <p:cNvSpPr/>
          <p:nvPr/>
        </p:nvSpPr>
        <p:spPr>
          <a:xfrm>
            <a:off x="10056946" y="1901842"/>
            <a:ext cx="469900" cy="113378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884B7-FCE0-E33A-C872-4A109247EAC8}"/>
              </a:ext>
            </a:extLst>
          </p:cNvPr>
          <p:cNvSpPr/>
          <p:nvPr/>
        </p:nvSpPr>
        <p:spPr>
          <a:xfrm>
            <a:off x="5015060" y="5371808"/>
            <a:ext cx="2635238" cy="58009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10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10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33078</TotalTime>
  <Words>9049</Words>
  <Application>Microsoft Office PowerPoint</Application>
  <PresentationFormat>Widescreen</PresentationFormat>
  <Paragraphs>1842</Paragraphs>
  <Slides>160</Slides>
  <Notes>36</Notes>
  <HiddenSlides>23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9" baseType="lpstr">
      <vt:lpstr>ESSTIXThirteen</vt:lpstr>
      <vt:lpstr>Muli</vt:lpstr>
      <vt:lpstr>rival-sans</vt:lpstr>
      <vt:lpstr>Aptos</vt:lpstr>
      <vt:lpstr>Arial</vt:lpstr>
      <vt:lpstr>Cambria Math</vt:lpstr>
      <vt:lpstr>Courier New</vt:lpstr>
      <vt:lpstr>Wingdings</vt:lpstr>
      <vt:lpstr>Office Theme</vt:lpstr>
      <vt:lpstr>Static Risk Sensitive RL</vt:lpstr>
      <vt:lpstr>Content</vt:lpstr>
      <vt:lpstr>Content</vt:lpstr>
      <vt:lpstr>Preliminary 1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Dynamic Program ( Value Iteration )</vt:lpstr>
      <vt:lpstr>Dynamic Program ( Value Iteration )</vt:lpstr>
      <vt:lpstr>Dynamic Program ( Value Iteration )</vt:lpstr>
      <vt:lpstr>Dynamic Program ( Value Iteration )</vt:lpstr>
      <vt:lpstr>Dynamic Program ( Value Iteration )</vt:lpstr>
      <vt:lpstr>Dynamic Program ( Value Iteration )</vt:lpstr>
      <vt:lpstr>Dynamic Program ( Value Iteration )</vt:lpstr>
      <vt:lpstr>Dynamic Program ( Value Iteration )</vt:lpstr>
      <vt:lpstr>Markov Decision Process (MDP)</vt:lpstr>
      <vt:lpstr>Markov Decision Process (MDP)</vt:lpstr>
      <vt:lpstr>Markov Decision Process (MDP)</vt:lpstr>
      <vt:lpstr>Markov Decision Process (MDP)</vt:lpstr>
      <vt:lpstr>Markov Decision Process (MDP)</vt:lpstr>
      <vt:lpstr>Risk Averse Decision Making</vt:lpstr>
      <vt:lpstr>Preliminary 2</vt:lpstr>
      <vt:lpstr>Risk Measure</vt:lpstr>
      <vt:lpstr>Monetary Risk Measure</vt:lpstr>
      <vt:lpstr>Risk Measure ( Mean )</vt:lpstr>
      <vt:lpstr>Risk Measure ( Mean )</vt:lpstr>
      <vt:lpstr>Risk Measure ( quantile )</vt:lpstr>
      <vt:lpstr>Risk Measure ( VaR )</vt:lpstr>
      <vt:lpstr>Risk Measure ( VaR )</vt:lpstr>
      <vt:lpstr>Risk Measure ( VaR )</vt:lpstr>
      <vt:lpstr>Risk Measure ( VaR )</vt:lpstr>
      <vt:lpstr>Risk Measure ( CVaR )</vt:lpstr>
      <vt:lpstr>Risk Measure ( CVaR )</vt:lpstr>
      <vt:lpstr>Risk Measure ( CVaR )</vt:lpstr>
      <vt:lpstr>Risk Measure ( CVaR )</vt:lpstr>
      <vt:lpstr>Risk Measure ( EVaR )</vt:lpstr>
      <vt:lpstr>Risk Measure ( ERM )</vt:lpstr>
      <vt:lpstr>Risk Measure ( EVaR )</vt:lpstr>
      <vt:lpstr>Risk Measure ( EVaR )</vt:lpstr>
      <vt:lpstr>Risk Sensitive MDP</vt:lpstr>
      <vt:lpstr>Preliminary 3</vt:lpstr>
      <vt:lpstr>Why is Risk Averse MDP Challenging?</vt:lpstr>
      <vt:lpstr>Why is Risk Averse MDP Challenging?</vt:lpstr>
      <vt:lpstr>Monetary Risk Measure</vt:lpstr>
      <vt:lpstr>Monetary Risk Measure</vt:lpstr>
      <vt:lpstr>Why is Risk Averse MDP Challenging?</vt:lpstr>
      <vt:lpstr>Why is Risk Averse MDP Challenging?</vt:lpstr>
      <vt:lpstr>Why is Risk Averse MDP Challenging?</vt:lpstr>
      <vt:lpstr>Prior Work on Risk Sensitive MDP</vt:lpstr>
      <vt:lpstr>Contributions on Risk Sensitive MDP</vt:lpstr>
      <vt:lpstr>Contributions on Risk Sensitive MDP</vt:lpstr>
      <vt:lpstr>Contributions on Risk Sensitive MDP</vt:lpstr>
      <vt:lpstr>Contributions on Risk Sensitive MDP</vt:lpstr>
      <vt:lpstr>DP Decomposition of Coherent Risk Measure</vt:lpstr>
      <vt:lpstr>DP Decomposition of Coherent Risk Measure</vt:lpstr>
      <vt:lpstr>DP Decomposition of Coherent Risk Measure</vt:lpstr>
      <vt:lpstr>DP Decomposition of Coherent Risk Measure</vt:lpstr>
      <vt:lpstr>DP Decomposition of Coherent Risk Measure</vt:lpstr>
      <vt:lpstr>Duality Gap in Decomposed Coherent Risk Optimization</vt:lpstr>
      <vt:lpstr>Duality Gap in Decomposed Coherent Risk Optimization</vt:lpstr>
      <vt:lpstr>Duality Gap in Decomposed Coherent Risk Optimization</vt:lpstr>
      <vt:lpstr>Duality Gap in Decomposed Coherent Risk Optimization</vt:lpstr>
      <vt:lpstr>DP Decomposition of Coherent Risk Measure</vt:lpstr>
      <vt:lpstr>DP Decomposition of Coherent Risk Measure</vt:lpstr>
      <vt:lpstr>DP Decomposition for EVaR</vt:lpstr>
      <vt:lpstr>Contributions on Risk Sensitive MDP</vt:lpstr>
      <vt:lpstr>Contributions on Risk Sensitive MDP</vt:lpstr>
      <vt:lpstr>DP Decomposition of VaR</vt:lpstr>
      <vt:lpstr>DP Decomposition of VaR</vt:lpstr>
      <vt:lpstr>DP Decomposition of VaR</vt:lpstr>
      <vt:lpstr>DP Decomposition of VaR</vt:lpstr>
      <vt:lpstr>VaR MDP Dynamic Program?</vt:lpstr>
      <vt:lpstr>Contributions on Risk Sensitive MDP</vt:lpstr>
      <vt:lpstr>Contributions on Risk Sensitive MDP</vt:lpstr>
      <vt:lpstr>Entropic Based MDP</vt:lpstr>
      <vt:lpstr>ERM MDP Challenges</vt:lpstr>
      <vt:lpstr>ERM MDP Challenges</vt:lpstr>
      <vt:lpstr>ERM MDP Challenges</vt:lpstr>
      <vt:lpstr>ERM MDP Algorithm</vt:lpstr>
      <vt:lpstr>Infinite Horizon ERM MDP</vt:lpstr>
      <vt:lpstr>ERM MDP Algorithms</vt:lpstr>
      <vt:lpstr>Entropic Based MDP</vt:lpstr>
      <vt:lpstr>Entropic Based MDP</vt:lpstr>
      <vt:lpstr>EVaR MDP Intuition</vt:lpstr>
      <vt:lpstr>EVaR MDP Intuition</vt:lpstr>
      <vt:lpstr>EVaR MDP Intuition</vt:lpstr>
      <vt:lpstr>EVaR MDP Intuition</vt:lpstr>
      <vt:lpstr>EVaR MDP Intuition</vt:lpstr>
      <vt:lpstr>EVaR MDP Intuition</vt:lpstr>
      <vt:lpstr>EVaR MDP Algorithm</vt:lpstr>
      <vt:lpstr>EVaR MDP</vt:lpstr>
      <vt:lpstr>Contributions on Risk Sensitive MDP</vt:lpstr>
      <vt:lpstr>Contributions on Risk Sensitive MDP</vt:lpstr>
      <vt:lpstr>VaR MDP Dynamic Program?</vt:lpstr>
      <vt:lpstr>Practical VaR MDP</vt:lpstr>
      <vt:lpstr>Practical VaR MDP</vt:lpstr>
      <vt:lpstr>Practical VaR MDP</vt:lpstr>
      <vt:lpstr>Practical VaR MDP</vt:lpstr>
      <vt:lpstr>Practical VaR MDP</vt:lpstr>
      <vt:lpstr>Practical CVaR MDP</vt:lpstr>
      <vt:lpstr>Practical VaR MDP</vt:lpstr>
      <vt:lpstr>Practical VaR MDP</vt:lpstr>
      <vt:lpstr>Markov Decision Process (MDP)</vt:lpstr>
      <vt:lpstr>Reinforcement Learning</vt:lpstr>
      <vt:lpstr>Practical VaR MDP</vt:lpstr>
      <vt:lpstr>Practical VaR MDP</vt:lpstr>
      <vt:lpstr>Practical VaR MDP</vt:lpstr>
      <vt:lpstr>Practical VaR MDP</vt:lpstr>
      <vt:lpstr>Model Free Methods</vt:lpstr>
      <vt:lpstr>Model Free Methods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Practical VaR MDP</vt:lpstr>
      <vt:lpstr>VaR Q-learning</vt:lpstr>
      <vt:lpstr>VaR Q-learning</vt:lpstr>
      <vt:lpstr>VaR Q-learning</vt:lpstr>
      <vt:lpstr>VaR Q-learning</vt:lpstr>
      <vt:lpstr>VaR Q-learning</vt:lpstr>
      <vt:lpstr>VaR Q-learning</vt:lpstr>
      <vt:lpstr>Practical VaR MDP</vt:lpstr>
      <vt:lpstr>Practical VaR MDP</vt:lpstr>
      <vt:lpstr>Practical VaR MDP</vt:lpstr>
      <vt:lpstr>Contributions for Risk Sensitive 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 for Risk Sensitive RL</vt:lpstr>
      <vt:lpstr>PowerPoint Presentation</vt:lpstr>
      <vt:lpstr>PowerPoint Presentation</vt:lpstr>
      <vt:lpstr>Supplementary</vt:lpstr>
      <vt:lpstr>RL in Robotics</vt:lpstr>
      <vt:lpstr>PowerPoint Presentation</vt:lpstr>
      <vt:lpstr>Supplementary</vt:lpstr>
      <vt:lpstr>Algorithms Performance</vt:lpstr>
      <vt:lpstr>Algorithms</vt:lpstr>
      <vt:lpstr>Algorithms</vt:lpstr>
      <vt:lpstr>Algorithms</vt:lpstr>
      <vt:lpstr>Algorithms</vt:lpstr>
      <vt:lpstr>Algorithms</vt:lpstr>
      <vt:lpstr>Algorithms</vt:lpstr>
      <vt:lpstr>Algorithms performance</vt:lpstr>
      <vt:lpstr>Other Domains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Monkie Hau</dc:creator>
  <cp:lastModifiedBy>Jia Lin Hau</cp:lastModifiedBy>
  <cp:revision>106</cp:revision>
  <dcterms:created xsi:type="dcterms:W3CDTF">2024-10-14T20:41:01Z</dcterms:created>
  <dcterms:modified xsi:type="dcterms:W3CDTF">2025-04-24T20:12:55Z</dcterms:modified>
</cp:coreProperties>
</file>